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7" r:id="rId2"/>
    <p:sldId id="473" r:id="rId3"/>
    <p:sldId id="497" r:id="rId4"/>
    <p:sldId id="475" r:id="rId5"/>
    <p:sldId id="483" r:id="rId6"/>
    <p:sldId id="450" r:id="rId7"/>
    <p:sldId id="476" r:id="rId8"/>
    <p:sldId id="477" r:id="rId9"/>
    <p:sldId id="478" r:id="rId10"/>
    <p:sldId id="453" r:id="rId11"/>
    <p:sldId id="479" r:id="rId12"/>
    <p:sldId id="480" r:id="rId13"/>
    <p:sldId id="458" r:id="rId14"/>
    <p:sldId id="482" r:id="rId15"/>
    <p:sldId id="481" r:id="rId16"/>
    <p:sldId id="454" r:id="rId17"/>
    <p:sldId id="492" r:id="rId18"/>
    <p:sldId id="488" r:id="rId19"/>
    <p:sldId id="489" r:id="rId20"/>
    <p:sldId id="493" r:id="rId21"/>
    <p:sldId id="494" r:id="rId22"/>
    <p:sldId id="490" r:id="rId23"/>
    <p:sldId id="491" r:id="rId24"/>
    <p:sldId id="49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8000"/>
    <a:srgbClr val="006600"/>
    <a:srgbClr val="6600CC"/>
    <a:srgbClr val="FF0000"/>
    <a:srgbClr val="FF6600"/>
    <a:srgbClr val="FFFF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2" autoAdjust="0"/>
    <p:restoredTop sz="94471" autoAdjust="0"/>
  </p:normalViewPr>
  <p:slideViewPr>
    <p:cSldViewPr>
      <p:cViewPr>
        <p:scale>
          <a:sx n="75" d="100"/>
          <a:sy n="75" d="100"/>
        </p:scale>
        <p:origin x="-581" y="9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4AEA8C8-2E19-4978-8290-50206F6CD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74711-2C21-4671-A46F-E7C264B0B94C}" type="slidenum">
              <a:rPr lang="ru-RU"/>
              <a:pPr/>
              <a:t>1</a:t>
            </a:fld>
            <a:endParaRPr lang="ru-RU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E4D96-A4FF-42FB-B80F-991B5C3CCA41}" type="slidenum">
              <a:rPr lang="ru-RU"/>
              <a:pPr/>
              <a:t>23</a:t>
            </a:fld>
            <a:endParaRPr lang="ru-RU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 просмотре слайда 27, опять, как в случае с правильным треугольником может возникнуть ощущение симметрии. Симметрия действительно есть, но не центральная, а  </a:t>
            </a:r>
            <a:r>
              <a:rPr lang="ru-RU" b="1" i="1" smtClean="0"/>
              <a:t>осевая</a:t>
            </a:r>
            <a:r>
              <a:rPr lang="ru-RU" smtClean="0"/>
              <a:t>, о которой мы будем говорить на следующем уроке. И осей симметрии здесь несколько! А вот центра симметрии нет.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59880-CF12-494F-9E94-807E730FD0E8}" type="slidenum">
              <a:rPr lang="ru-RU"/>
              <a:pPr/>
              <a:t>2</a:t>
            </a:fld>
            <a:endParaRPr lang="ru-RU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56741-D129-425D-9CD0-C52F23A456C0}" type="slidenum">
              <a:rPr lang="ru-RU"/>
              <a:pPr/>
              <a:t>4</a:t>
            </a:fld>
            <a:endParaRPr lang="ru-RU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90383-6816-48AE-A0F3-9281A081BAE6}" type="slidenum">
              <a:rPr lang="ru-RU"/>
              <a:pPr/>
              <a:t>5</a:t>
            </a:fld>
            <a:endParaRPr lang="ru-RU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2BA2C-8778-41C5-B24B-6C8EFC19A865}" type="slidenum">
              <a:rPr lang="ru-RU"/>
              <a:pPr/>
              <a:t>6</a:t>
            </a:fld>
            <a:endParaRPr lang="ru-RU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DE82A-A8D5-4D75-8416-12874E215D0C}" type="slidenum">
              <a:rPr lang="ru-RU"/>
              <a:pPr/>
              <a:t>7</a:t>
            </a:fld>
            <a:endParaRPr lang="ru-RU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3BAD7-AD8B-423A-A31B-CF4CFD6D7818}" type="slidenum">
              <a:rPr lang="ru-RU"/>
              <a:pPr/>
              <a:t>8</a:t>
            </a:fld>
            <a:endParaRPr lang="ru-RU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B5A88-5227-4544-89CD-2D1F343F7BF2}" type="slidenum">
              <a:rPr lang="ru-RU"/>
              <a:pPr/>
              <a:t>9</a:t>
            </a:fld>
            <a:endParaRPr lang="ru-RU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CFF74-D9DC-46D2-BF40-56609F71B103}" type="slidenum">
              <a:rPr lang="ru-RU"/>
              <a:pPr/>
              <a:t>10</a:t>
            </a:fld>
            <a:endParaRPr lang="ru-RU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7EE68-4EB3-487E-9A11-6B400629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D292-C71B-45FC-ADB0-E607B087F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B09E-A458-4034-B376-6689FF86E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AA08-DE2C-4D24-ACEB-54879DDC3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92F07-D052-4F67-89E1-D49F9463B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261E-11D6-4456-B0D3-FC40C5A40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5D6A3-718B-4586-8FDD-D190322AE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F235-B257-4369-B531-6FD945667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34D58-AB67-4DC0-A435-38E3D95B8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1A793-FD9D-4013-A3C6-A14BA3D80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C417-D0D7-4732-A4A8-00EB36EBF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D1C5B0A-D1E0-4683-A35D-8161F955E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nt.ru/photo/galleries/12876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ookatme.ru/flows/illyustratsiya/posts/36694-ernst-haecke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katme.ru/flows/illyustratsiya/posts/36694-ernst-haecke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76200" y="152400"/>
            <a:ext cx="9004300" cy="6553200"/>
            <a:chOff x="168" y="176"/>
            <a:chExt cx="5408" cy="3928"/>
          </a:xfrm>
        </p:grpSpPr>
        <p:sp>
          <p:nvSpPr>
            <p:cNvPr id="8200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5" name="WordArt 11"/>
          <p:cNvSpPr>
            <a:spLocks noChangeArrowheads="1" noChangeShapeType="1" noTextEdit="1"/>
          </p:cNvSpPr>
          <p:nvPr/>
        </p:nvSpPr>
        <p:spPr bwMode="auto">
          <a:xfrm>
            <a:off x="914400" y="2057400"/>
            <a:ext cx="72390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b="1" kern="10" dirty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B400B4"/>
                    </a:gs>
                    <a:gs pos="100000">
                      <a:srgbClr val="FF66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Симметрия </a:t>
            </a:r>
          </a:p>
          <a:p>
            <a:pPr algn="ctr"/>
            <a:r>
              <a:rPr lang="ru-RU" sz="6600" b="1" kern="10" dirty="0">
                <a:ln w="254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B400B4"/>
                    </a:gs>
                    <a:gs pos="100000">
                      <a:srgbClr val="FF66FF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относительно точки</a:t>
            </a:r>
          </a:p>
        </p:txBody>
      </p:sp>
      <p:sp>
        <p:nvSpPr>
          <p:cNvPr id="8196" name="WordArt 12"/>
          <p:cNvSpPr>
            <a:spLocks noChangeArrowheads="1" noChangeShapeType="1" noTextEdit="1"/>
          </p:cNvSpPr>
          <p:nvPr/>
        </p:nvSpPr>
        <p:spPr bwMode="auto">
          <a:xfrm>
            <a:off x="762000" y="54864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3175">
                <a:solidFill>
                  <a:schemeClr val="tx1"/>
                </a:solidFill>
                <a:round/>
                <a:headEnd/>
                <a:tailEnd/>
              </a:ln>
              <a:solidFill>
                <a:srgbClr val="0066FF">
                  <a:alpha val="65097"/>
                </a:srgb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 descr="1caply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76400" y="457200"/>
            <a:ext cx="6350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3221" name="Picture 37" descr="1caply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0600" y="1574800"/>
            <a:ext cx="6350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15382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5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6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9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3200" name="Oval 16"/>
          <p:cNvSpPr>
            <a:spLocks noChangeArrowheads="1"/>
          </p:cNvSpPr>
          <p:nvPr/>
        </p:nvSpPr>
        <p:spPr bwMode="auto">
          <a:xfrm rot="-4378088">
            <a:off x="608013" y="3849687"/>
            <a:ext cx="76200" cy="73025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3201" name="Oval 17"/>
          <p:cNvSpPr>
            <a:spLocks noChangeArrowheads="1"/>
          </p:cNvSpPr>
          <p:nvPr/>
        </p:nvSpPr>
        <p:spPr bwMode="auto">
          <a:xfrm rot="-4378088">
            <a:off x="1901826" y="4584700"/>
            <a:ext cx="76200" cy="73025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3202" name="Oval 18"/>
          <p:cNvSpPr>
            <a:spLocks noChangeArrowheads="1"/>
          </p:cNvSpPr>
          <p:nvPr/>
        </p:nvSpPr>
        <p:spPr bwMode="auto">
          <a:xfrm rot="-4378088">
            <a:off x="2998788" y="1220787"/>
            <a:ext cx="76200" cy="73025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514600" y="1828800"/>
            <a:ext cx="3189288" cy="2682875"/>
            <a:chOff x="1584" y="1152"/>
            <a:chExt cx="2009" cy="1690"/>
          </a:xfrm>
        </p:grpSpPr>
        <p:sp>
          <p:nvSpPr>
            <p:cNvPr id="15380" name="Freeform 20"/>
            <p:cNvSpPr>
              <a:spLocks/>
            </p:cNvSpPr>
            <p:nvPr/>
          </p:nvSpPr>
          <p:spPr bwMode="auto">
            <a:xfrm rot="-2895359">
              <a:off x="2023" y="713"/>
              <a:ext cx="456" cy="1333"/>
            </a:xfrm>
            <a:custGeom>
              <a:avLst/>
              <a:gdLst>
                <a:gd name="T0" fmla="*/ 456 w 456"/>
                <a:gd name="T1" fmla="*/ 0 h 2048"/>
                <a:gd name="T2" fmla="*/ 0 w 456"/>
                <a:gd name="T3" fmla="*/ 2048 h 2048"/>
                <a:gd name="T4" fmla="*/ 0 60000 65536"/>
                <a:gd name="T5" fmla="*/ 0 60000 65536"/>
                <a:gd name="T6" fmla="*/ 0 w 456"/>
                <a:gd name="T7" fmla="*/ 0 h 2048"/>
                <a:gd name="T8" fmla="*/ 456 w 456"/>
                <a:gd name="T9" fmla="*/ 2048 h 20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2048">
                  <a:moveTo>
                    <a:pt x="456" y="0"/>
                  </a:moveTo>
                  <a:lnTo>
                    <a:pt x="0" y="2048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-2895359">
              <a:off x="2698" y="1947"/>
              <a:ext cx="456" cy="1334"/>
            </a:xfrm>
            <a:custGeom>
              <a:avLst/>
              <a:gdLst>
                <a:gd name="T0" fmla="*/ 456 w 456"/>
                <a:gd name="T1" fmla="*/ 0 h 2048"/>
                <a:gd name="T2" fmla="*/ 0 w 456"/>
                <a:gd name="T3" fmla="*/ 2048 h 2048"/>
                <a:gd name="T4" fmla="*/ 0 60000 65536"/>
                <a:gd name="T5" fmla="*/ 0 60000 65536"/>
                <a:gd name="T6" fmla="*/ 0 w 456"/>
                <a:gd name="T7" fmla="*/ 0 h 2048"/>
                <a:gd name="T8" fmla="*/ 456 w 456"/>
                <a:gd name="T9" fmla="*/ 2048 h 20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2048">
                  <a:moveTo>
                    <a:pt x="456" y="0"/>
                  </a:moveTo>
                  <a:lnTo>
                    <a:pt x="0" y="2048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 rot="-4378088">
            <a:off x="2196307" y="1531143"/>
            <a:ext cx="3962400" cy="3351213"/>
            <a:chOff x="632" y="1136"/>
            <a:chExt cx="2496" cy="2111"/>
          </a:xfrm>
        </p:grpSpPr>
        <p:grpSp>
          <p:nvGrpSpPr>
            <p:cNvPr id="15376" name="Group 24"/>
            <p:cNvGrpSpPr>
              <a:grpSpLocks/>
            </p:cNvGrpSpPr>
            <p:nvPr/>
          </p:nvGrpSpPr>
          <p:grpSpPr bwMode="auto">
            <a:xfrm>
              <a:off x="632" y="1136"/>
              <a:ext cx="2488" cy="2088"/>
              <a:chOff x="632" y="1136"/>
              <a:chExt cx="2488" cy="2088"/>
            </a:xfrm>
          </p:grpSpPr>
          <p:sp>
            <p:nvSpPr>
              <p:cNvPr id="15378" name="Freeform 25"/>
              <p:cNvSpPr>
                <a:spLocks/>
              </p:cNvSpPr>
              <p:nvPr/>
            </p:nvSpPr>
            <p:spPr bwMode="auto">
              <a:xfrm>
                <a:off x="632" y="1136"/>
                <a:ext cx="1240" cy="1021"/>
              </a:xfrm>
              <a:custGeom>
                <a:avLst/>
                <a:gdLst>
                  <a:gd name="T0" fmla="*/ 0 w 1240"/>
                  <a:gd name="T1" fmla="*/ 0 h 1021"/>
                  <a:gd name="T2" fmla="*/ 1240 w 1240"/>
                  <a:gd name="T3" fmla="*/ 1021 h 1021"/>
                  <a:gd name="T4" fmla="*/ 0 60000 65536"/>
                  <a:gd name="T5" fmla="*/ 0 60000 65536"/>
                  <a:gd name="T6" fmla="*/ 0 w 1240"/>
                  <a:gd name="T7" fmla="*/ 0 h 1021"/>
                  <a:gd name="T8" fmla="*/ 1240 w 1240"/>
                  <a:gd name="T9" fmla="*/ 1021 h 10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0" h="1021">
                    <a:moveTo>
                      <a:pt x="0" y="0"/>
                    </a:moveTo>
                    <a:lnTo>
                      <a:pt x="1240" y="1021"/>
                    </a:lnTo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dash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9" name="Freeform 26"/>
              <p:cNvSpPr>
                <a:spLocks/>
              </p:cNvSpPr>
              <p:nvPr/>
            </p:nvSpPr>
            <p:spPr bwMode="auto">
              <a:xfrm>
                <a:off x="1880" y="2164"/>
                <a:ext cx="1240" cy="1060"/>
              </a:xfrm>
              <a:custGeom>
                <a:avLst/>
                <a:gdLst>
                  <a:gd name="T0" fmla="*/ 0 w 1240"/>
                  <a:gd name="T1" fmla="*/ 0 h 1104"/>
                  <a:gd name="T2" fmla="*/ 1240 w 1240"/>
                  <a:gd name="T3" fmla="*/ 1104 h 1104"/>
                  <a:gd name="T4" fmla="*/ 0 60000 65536"/>
                  <a:gd name="T5" fmla="*/ 0 60000 65536"/>
                  <a:gd name="T6" fmla="*/ 0 w 1240"/>
                  <a:gd name="T7" fmla="*/ 0 h 1104"/>
                  <a:gd name="T8" fmla="*/ 1240 w 1240"/>
                  <a:gd name="T9" fmla="*/ 1104 h 11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0" h="1104">
                    <a:moveTo>
                      <a:pt x="0" y="0"/>
                    </a:moveTo>
                    <a:lnTo>
                      <a:pt x="1240" y="1104"/>
                    </a:lnTo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dash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77" name="Oval 27"/>
            <p:cNvSpPr>
              <a:spLocks noChangeArrowheads="1"/>
            </p:cNvSpPr>
            <p:nvPr/>
          </p:nvSpPr>
          <p:spPr bwMode="auto">
            <a:xfrm>
              <a:off x="3080" y="3201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 rot="-1599012">
            <a:off x="742950" y="2259013"/>
            <a:ext cx="6772275" cy="1906587"/>
            <a:chOff x="468" y="1423"/>
            <a:chExt cx="4266" cy="1201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468" y="1423"/>
              <a:ext cx="2132" cy="593"/>
            </a:xfrm>
            <a:custGeom>
              <a:avLst/>
              <a:gdLst>
                <a:gd name="T0" fmla="*/ 0 w 2132"/>
                <a:gd name="T1" fmla="*/ 0 h 593"/>
                <a:gd name="T2" fmla="*/ 2132 w 2132"/>
                <a:gd name="T3" fmla="*/ 593 h 593"/>
                <a:gd name="T4" fmla="*/ 0 60000 65536"/>
                <a:gd name="T5" fmla="*/ 0 60000 65536"/>
                <a:gd name="T6" fmla="*/ 0 w 2132"/>
                <a:gd name="T7" fmla="*/ 0 h 593"/>
                <a:gd name="T8" fmla="*/ 2132 w 2132"/>
                <a:gd name="T9" fmla="*/ 593 h 5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32" h="593">
                  <a:moveTo>
                    <a:pt x="0" y="0"/>
                  </a:moveTo>
                  <a:lnTo>
                    <a:pt x="2132" y="593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Oval 15"/>
            <p:cNvSpPr>
              <a:spLocks noChangeArrowheads="1"/>
            </p:cNvSpPr>
            <p:nvPr/>
          </p:nvSpPr>
          <p:spPr bwMode="auto">
            <a:xfrm rot="-4378088">
              <a:off x="4687" y="2577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Freeform 34"/>
            <p:cNvSpPr>
              <a:spLocks/>
            </p:cNvSpPr>
            <p:nvPr/>
          </p:nvSpPr>
          <p:spPr bwMode="auto">
            <a:xfrm>
              <a:off x="2592" y="2016"/>
              <a:ext cx="2132" cy="593"/>
            </a:xfrm>
            <a:custGeom>
              <a:avLst/>
              <a:gdLst>
                <a:gd name="T0" fmla="*/ 0 w 2132"/>
                <a:gd name="T1" fmla="*/ 0 h 593"/>
                <a:gd name="T2" fmla="*/ 2132 w 2132"/>
                <a:gd name="T3" fmla="*/ 593 h 593"/>
                <a:gd name="T4" fmla="*/ 0 60000 65536"/>
                <a:gd name="T5" fmla="*/ 0 60000 65536"/>
                <a:gd name="T6" fmla="*/ 0 w 2132"/>
                <a:gd name="T7" fmla="*/ 0 h 593"/>
                <a:gd name="T8" fmla="*/ 2132 w 2132"/>
                <a:gd name="T9" fmla="*/ 593 h 59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32" h="593">
                  <a:moveTo>
                    <a:pt x="0" y="0"/>
                  </a:moveTo>
                  <a:lnTo>
                    <a:pt x="2132" y="593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1" name="Oval 29"/>
          <p:cNvSpPr>
            <a:spLocks noChangeArrowheads="1"/>
          </p:cNvSpPr>
          <p:nvPr/>
        </p:nvSpPr>
        <p:spPr bwMode="auto">
          <a:xfrm rot="-4378088">
            <a:off x="4094957" y="3169443"/>
            <a:ext cx="76200" cy="74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3225" name="Oval 41"/>
          <p:cNvSpPr>
            <a:spLocks noChangeArrowheads="1"/>
          </p:cNvSpPr>
          <p:nvPr/>
        </p:nvSpPr>
        <p:spPr bwMode="auto">
          <a:xfrm rot="-4378088">
            <a:off x="5157788" y="5119687"/>
            <a:ext cx="76200" cy="73025"/>
          </a:xfrm>
          <a:prstGeom prst="ellipse">
            <a:avLst/>
          </a:prstGeom>
          <a:solidFill>
            <a:srgbClr val="0099CC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3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3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200" grpId="0" animBg="1"/>
      <p:bldP spid="733201" grpId="0" animBg="1"/>
      <p:bldP spid="733202" grpId="0" animBg="1"/>
      <p:bldP spid="7332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4" name="Picture 2" descr="slide0008_image0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2192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75" name="Line 3"/>
          <p:cNvSpPr>
            <a:spLocks noChangeShapeType="1"/>
          </p:cNvSpPr>
          <p:nvPr/>
        </p:nvSpPr>
        <p:spPr bwMode="auto">
          <a:xfrm>
            <a:off x="3733800" y="167640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76" name="Line 4"/>
          <p:cNvSpPr>
            <a:spLocks noChangeShapeType="1"/>
          </p:cNvSpPr>
          <p:nvPr/>
        </p:nvSpPr>
        <p:spPr bwMode="auto">
          <a:xfrm flipV="1">
            <a:off x="2895600" y="3657600"/>
            <a:ext cx="129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77" name="Line 5"/>
          <p:cNvSpPr>
            <a:spLocks noChangeShapeType="1"/>
          </p:cNvSpPr>
          <p:nvPr/>
        </p:nvSpPr>
        <p:spPr bwMode="auto">
          <a:xfrm>
            <a:off x="1828800" y="1524000"/>
            <a:ext cx="2362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78" name="Oval 6"/>
          <p:cNvSpPr>
            <a:spLocks noChangeArrowheads="1"/>
          </p:cNvSpPr>
          <p:nvPr/>
        </p:nvSpPr>
        <p:spPr bwMode="auto">
          <a:xfrm>
            <a:off x="41910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71079" name="Picture 7" descr="slide0008_image0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9050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1080" name="Oval 8"/>
          <p:cNvSpPr>
            <a:spLocks noChangeArrowheads="1"/>
          </p:cNvSpPr>
          <p:nvPr/>
        </p:nvSpPr>
        <p:spPr bwMode="auto">
          <a:xfrm>
            <a:off x="2819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1081" name="Oval 9"/>
          <p:cNvSpPr>
            <a:spLocks noChangeArrowheads="1"/>
          </p:cNvSpPr>
          <p:nvPr/>
        </p:nvSpPr>
        <p:spPr bwMode="auto">
          <a:xfrm>
            <a:off x="3657600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1082" name="Oval 10"/>
          <p:cNvSpPr>
            <a:spLocks noChangeArrowheads="1"/>
          </p:cNvSpPr>
          <p:nvPr/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1083" name="Line 11"/>
          <p:cNvSpPr>
            <a:spLocks noChangeShapeType="1"/>
          </p:cNvSpPr>
          <p:nvPr/>
        </p:nvSpPr>
        <p:spPr bwMode="auto">
          <a:xfrm>
            <a:off x="4191000" y="365760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84" name="Line 12"/>
          <p:cNvSpPr>
            <a:spLocks noChangeShapeType="1"/>
          </p:cNvSpPr>
          <p:nvPr/>
        </p:nvSpPr>
        <p:spPr bwMode="auto">
          <a:xfrm flipV="1">
            <a:off x="4267200" y="2286000"/>
            <a:ext cx="1295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85" name="Line 13"/>
          <p:cNvSpPr>
            <a:spLocks noChangeShapeType="1"/>
          </p:cNvSpPr>
          <p:nvPr/>
        </p:nvSpPr>
        <p:spPr bwMode="auto">
          <a:xfrm>
            <a:off x="4267200" y="3657600"/>
            <a:ext cx="2362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86" name="Oval 14"/>
          <p:cNvSpPr>
            <a:spLocks noChangeArrowheads="1"/>
          </p:cNvSpPr>
          <p:nvPr/>
        </p:nvSpPr>
        <p:spPr bwMode="auto">
          <a:xfrm>
            <a:off x="6553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1087" name="Oval 15"/>
          <p:cNvSpPr>
            <a:spLocks noChangeArrowheads="1"/>
          </p:cNvSpPr>
          <p:nvPr/>
        </p:nvSpPr>
        <p:spPr bwMode="auto">
          <a:xfrm>
            <a:off x="4572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1088" name="Oval 16"/>
          <p:cNvSpPr>
            <a:spLocks noChangeArrowheads="1"/>
          </p:cNvSpPr>
          <p:nvPr/>
        </p:nvSpPr>
        <p:spPr bwMode="auto">
          <a:xfrm>
            <a:off x="5562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1089" name="Text Box 17"/>
          <p:cNvSpPr txBox="1">
            <a:spLocks noChangeArrowheads="1"/>
          </p:cNvSpPr>
          <p:nvPr/>
        </p:nvSpPr>
        <p:spPr bwMode="auto">
          <a:xfrm>
            <a:off x="4267200" y="3429000"/>
            <a:ext cx="361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О</a:t>
            </a:r>
          </a:p>
          <a:p>
            <a:endParaRPr lang="en-US">
              <a:latin typeface="Arial" charset="0"/>
            </a:endParaRPr>
          </a:p>
          <a:p>
            <a:endParaRPr lang="ru-RU">
              <a:latin typeface="Arial" charset="0"/>
            </a:endParaRPr>
          </a:p>
        </p:txBody>
      </p:sp>
      <p:sp>
        <p:nvSpPr>
          <p:cNvPr id="771090" name="Line 18"/>
          <p:cNvSpPr>
            <a:spLocks noChangeShapeType="1"/>
          </p:cNvSpPr>
          <p:nvPr/>
        </p:nvSpPr>
        <p:spPr bwMode="auto">
          <a:xfrm flipH="1">
            <a:off x="3505200" y="2971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91" name="Line 19"/>
          <p:cNvSpPr>
            <a:spLocks noChangeShapeType="1"/>
          </p:cNvSpPr>
          <p:nvPr/>
        </p:nvSpPr>
        <p:spPr bwMode="auto">
          <a:xfrm flipH="1">
            <a:off x="3429000" y="2895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92" name="Line 20"/>
          <p:cNvSpPr>
            <a:spLocks noChangeShapeType="1"/>
          </p:cNvSpPr>
          <p:nvPr/>
        </p:nvSpPr>
        <p:spPr bwMode="auto">
          <a:xfrm flipH="1">
            <a:off x="4572000" y="3886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93" name="Line 21"/>
          <p:cNvSpPr>
            <a:spLocks noChangeShapeType="1"/>
          </p:cNvSpPr>
          <p:nvPr/>
        </p:nvSpPr>
        <p:spPr bwMode="auto">
          <a:xfrm flipH="1">
            <a:off x="4495800" y="3810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94" name="Line 22"/>
          <p:cNvSpPr>
            <a:spLocks noChangeShapeType="1"/>
          </p:cNvSpPr>
          <p:nvPr/>
        </p:nvSpPr>
        <p:spPr bwMode="auto">
          <a:xfrm>
            <a:off x="3352800" y="4343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95" name="Line 23"/>
          <p:cNvSpPr>
            <a:spLocks noChangeShapeType="1"/>
          </p:cNvSpPr>
          <p:nvPr/>
        </p:nvSpPr>
        <p:spPr bwMode="auto">
          <a:xfrm>
            <a:off x="3429000" y="426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96" name="Line 24"/>
          <p:cNvSpPr>
            <a:spLocks noChangeShapeType="1"/>
          </p:cNvSpPr>
          <p:nvPr/>
        </p:nvSpPr>
        <p:spPr bwMode="auto">
          <a:xfrm>
            <a:off x="4572000" y="3124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97" name="Line 25"/>
          <p:cNvSpPr>
            <a:spLocks noChangeShapeType="1"/>
          </p:cNvSpPr>
          <p:nvPr/>
        </p:nvSpPr>
        <p:spPr bwMode="auto">
          <a:xfrm>
            <a:off x="4648200" y="30480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98" name="Line 26"/>
          <p:cNvSpPr>
            <a:spLocks noChangeShapeType="1"/>
          </p:cNvSpPr>
          <p:nvPr/>
        </p:nvSpPr>
        <p:spPr bwMode="auto">
          <a:xfrm flipV="1">
            <a:off x="4343400" y="4648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099" name="Line 27"/>
          <p:cNvSpPr>
            <a:spLocks noChangeShapeType="1"/>
          </p:cNvSpPr>
          <p:nvPr/>
        </p:nvSpPr>
        <p:spPr bwMode="auto">
          <a:xfrm flipV="1">
            <a:off x="4343400" y="45720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100" name="Line 28"/>
          <p:cNvSpPr>
            <a:spLocks noChangeShapeType="1"/>
          </p:cNvSpPr>
          <p:nvPr/>
        </p:nvSpPr>
        <p:spPr bwMode="auto">
          <a:xfrm flipV="1">
            <a:off x="3962400" y="2895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1101" name="Line 29"/>
          <p:cNvSpPr>
            <a:spLocks noChangeShapeType="1"/>
          </p:cNvSpPr>
          <p:nvPr/>
        </p:nvSpPr>
        <p:spPr bwMode="auto">
          <a:xfrm flipV="1">
            <a:off x="3962400" y="2971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810000" y="457200"/>
            <a:ext cx="269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т. О – центр симметрии</a:t>
            </a:r>
          </a:p>
        </p:txBody>
      </p:sp>
      <p:grpSp>
        <p:nvGrpSpPr>
          <p:cNvPr id="16416" name="Group 3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16417" name="Freeform 3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Freeform 3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0" name="Freeform 3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1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7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7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1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7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771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771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77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71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7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1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71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7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71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7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7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7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7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7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7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7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77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7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7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10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1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71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71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71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7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7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7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71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7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71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7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77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5" grpId="0" animBg="1"/>
      <p:bldP spid="771076" grpId="0" animBg="1"/>
      <p:bldP spid="771077" grpId="0" animBg="1"/>
      <p:bldP spid="771078" grpId="0" animBg="1"/>
      <p:bldP spid="771080" grpId="0" animBg="1"/>
      <p:bldP spid="771081" grpId="0" animBg="1"/>
      <p:bldP spid="771082" grpId="0" animBg="1"/>
      <p:bldP spid="771083" grpId="0" animBg="1"/>
      <p:bldP spid="771084" grpId="0" animBg="1"/>
      <p:bldP spid="771085" grpId="0" animBg="1"/>
      <p:bldP spid="771086" grpId="0" animBg="1"/>
      <p:bldP spid="771087" grpId="0" animBg="1"/>
      <p:bldP spid="771088" grpId="0" animBg="1"/>
      <p:bldP spid="771089" grpId="0"/>
      <p:bldP spid="771090" grpId="0" animBg="1"/>
      <p:bldP spid="771091" grpId="0" animBg="1"/>
      <p:bldP spid="771092" grpId="0" animBg="1"/>
      <p:bldP spid="771093" grpId="0" animBg="1"/>
      <p:bldP spid="771094" grpId="0" animBg="1"/>
      <p:bldP spid="771095" grpId="0" animBg="1"/>
      <p:bldP spid="771096" grpId="0" animBg="1"/>
      <p:bldP spid="771097" grpId="0" animBg="1"/>
      <p:bldP spid="771098" grpId="0" animBg="1"/>
      <p:bldP spid="771099" grpId="0" animBg="1"/>
      <p:bldP spid="771100" grpId="0" animBg="1"/>
      <p:bldP spid="771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135" name="Picture 39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1700" y="2025650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2098" name="Picture 2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" y="2052638"/>
            <a:ext cx="38512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2100" name="Freeform 4"/>
          <p:cNvSpPr>
            <a:spLocks/>
          </p:cNvSpPr>
          <p:nvPr/>
        </p:nvSpPr>
        <p:spPr bwMode="auto">
          <a:xfrm>
            <a:off x="2390775" y="2109788"/>
            <a:ext cx="3910013" cy="2759075"/>
          </a:xfrm>
          <a:custGeom>
            <a:avLst/>
            <a:gdLst>
              <a:gd name="T0" fmla="*/ 0 w 2463"/>
              <a:gd name="T1" fmla="*/ 0 h 1738"/>
              <a:gd name="T2" fmla="*/ 2463 w 2463"/>
              <a:gd name="T3" fmla="*/ 1738 h 1738"/>
              <a:gd name="T4" fmla="*/ 0 60000 65536"/>
              <a:gd name="T5" fmla="*/ 0 60000 65536"/>
              <a:gd name="T6" fmla="*/ 0 w 2463"/>
              <a:gd name="T7" fmla="*/ 0 h 1738"/>
              <a:gd name="T8" fmla="*/ 2463 w 2463"/>
              <a:gd name="T9" fmla="*/ 1738 h 17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63" h="1738">
                <a:moveTo>
                  <a:pt x="0" y="0"/>
                </a:moveTo>
                <a:lnTo>
                  <a:pt x="2463" y="173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2101" name="Line 5"/>
          <p:cNvSpPr>
            <a:spLocks noChangeShapeType="1"/>
          </p:cNvSpPr>
          <p:nvPr/>
        </p:nvSpPr>
        <p:spPr bwMode="auto">
          <a:xfrm flipH="1">
            <a:off x="3348038" y="2060575"/>
            <a:ext cx="2016125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2102" name="Line 6"/>
          <p:cNvSpPr>
            <a:spLocks noChangeShapeType="1"/>
          </p:cNvSpPr>
          <p:nvPr/>
        </p:nvSpPr>
        <p:spPr bwMode="auto">
          <a:xfrm flipV="1">
            <a:off x="2916238" y="3068638"/>
            <a:ext cx="28797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2103" name="Oval 7"/>
          <p:cNvSpPr>
            <a:spLocks noChangeArrowheads="1"/>
          </p:cNvSpPr>
          <p:nvPr/>
        </p:nvSpPr>
        <p:spPr bwMode="auto">
          <a:xfrm>
            <a:off x="2843213" y="3860800"/>
            <a:ext cx="134937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2104" name="Oval 8"/>
          <p:cNvSpPr>
            <a:spLocks noChangeArrowheads="1"/>
          </p:cNvSpPr>
          <p:nvPr/>
        </p:nvSpPr>
        <p:spPr bwMode="auto">
          <a:xfrm>
            <a:off x="3276600" y="4797425"/>
            <a:ext cx="134938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2105" name="Oval 9"/>
          <p:cNvSpPr>
            <a:spLocks noChangeArrowheads="1"/>
          </p:cNvSpPr>
          <p:nvPr/>
        </p:nvSpPr>
        <p:spPr bwMode="auto">
          <a:xfrm>
            <a:off x="2339975" y="2060575"/>
            <a:ext cx="134938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2106" name="Oval 10"/>
          <p:cNvSpPr>
            <a:spLocks noChangeArrowheads="1"/>
          </p:cNvSpPr>
          <p:nvPr/>
        </p:nvSpPr>
        <p:spPr bwMode="auto">
          <a:xfrm>
            <a:off x="5292725" y="1989138"/>
            <a:ext cx="134938" cy="144462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2107" name="Oval 11"/>
          <p:cNvSpPr>
            <a:spLocks noChangeArrowheads="1"/>
          </p:cNvSpPr>
          <p:nvPr/>
        </p:nvSpPr>
        <p:spPr bwMode="auto">
          <a:xfrm>
            <a:off x="5724525" y="2997200"/>
            <a:ext cx="134938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2108" name="Oval 12"/>
          <p:cNvSpPr>
            <a:spLocks noChangeArrowheads="1"/>
          </p:cNvSpPr>
          <p:nvPr/>
        </p:nvSpPr>
        <p:spPr bwMode="auto">
          <a:xfrm>
            <a:off x="6227763" y="4797425"/>
            <a:ext cx="134937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2109" name="Oval 13"/>
          <p:cNvSpPr>
            <a:spLocks noChangeArrowheads="1"/>
          </p:cNvSpPr>
          <p:nvPr/>
        </p:nvSpPr>
        <p:spPr bwMode="auto">
          <a:xfrm>
            <a:off x="4284663" y="3429000"/>
            <a:ext cx="134937" cy="144463"/>
          </a:xfrm>
          <a:prstGeom prst="ellipse">
            <a:avLst/>
          </a:prstGeom>
          <a:solidFill>
            <a:srgbClr val="150A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2110" name="Text Box 14"/>
          <p:cNvSpPr txBox="1">
            <a:spLocks noChangeArrowheads="1"/>
          </p:cNvSpPr>
          <p:nvPr/>
        </p:nvSpPr>
        <p:spPr bwMode="auto">
          <a:xfrm>
            <a:off x="4140200" y="314166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O</a:t>
            </a:r>
            <a:endParaRPr lang="ru-RU">
              <a:latin typeface="Arial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492500" y="3614738"/>
            <a:ext cx="165100" cy="268287"/>
            <a:chOff x="2200" y="2277"/>
            <a:chExt cx="104" cy="169"/>
          </a:xfrm>
        </p:grpSpPr>
        <p:sp>
          <p:nvSpPr>
            <p:cNvPr id="17454" name="Freeform 16"/>
            <p:cNvSpPr>
              <a:spLocks/>
            </p:cNvSpPr>
            <p:nvPr/>
          </p:nvSpPr>
          <p:spPr bwMode="auto">
            <a:xfrm>
              <a:off x="2251" y="2277"/>
              <a:ext cx="53" cy="142"/>
            </a:xfrm>
            <a:custGeom>
              <a:avLst/>
              <a:gdLst>
                <a:gd name="T0" fmla="*/ 0 w 53"/>
                <a:gd name="T1" fmla="*/ 0 h 142"/>
                <a:gd name="T2" fmla="*/ 53 w 53"/>
                <a:gd name="T3" fmla="*/ 142 h 142"/>
                <a:gd name="T4" fmla="*/ 0 60000 65536"/>
                <a:gd name="T5" fmla="*/ 0 60000 65536"/>
                <a:gd name="T6" fmla="*/ 0 w 53"/>
                <a:gd name="T7" fmla="*/ 0 h 142"/>
                <a:gd name="T8" fmla="*/ 53 w 53"/>
                <a:gd name="T9" fmla="*/ 142 h 1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142">
                  <a:moveTo>
                    <a:pt x="0" y="0"/>
                  </a:moveTo>
                  <a:lnTo>
                    <a:pt x="53" y="14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Freeform 17"/>
            <p:cNvSpPr>
              <a:spLocks/>
            </p:cNvSpPr>
            <p:nvPr/>
          </p:nvSpPr>
          <p:spPr bwMode="auto">
            <a:xfrm>
              <a:off x="2200" y="2296"/>
              <a:ext cx="51" cy="150"/>
            </a:xfrm>
            <a:custGeom>
              <a:avLst/>
              <a:gdLst>
                <a:gd name="T0" fmla="*/ 0 w 51"/>
                <a:gd name="T1" fmla="*/ 0 h 150"/>
                <a:gd name="T2" fmla="*/ 42 w 51"/>
                <a:gd name="T3" fmla="*/ 141 h 150"/>
                <a:gd name="T4" fmla="*/ 51 w 51"/>
                <a:gd name="T5" fmla="*/ 150 h 150"/>
                <a:gd name="T6" fmla="*/ 0 60000 65536"/>
                <a:gd name="T7" fmla="*/ 0 60000 65536"/>
                <a:gd name="T8" fmla="*/ 0 60000 65536"/>
                <a:gd name="T9" fmla="*/ 0 w 51"/>
                <a:gd name="T10" fmla="*/ 0 h 150"/>
                <a:gd name="T11" fmla="*/ 51 w 51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150">
                  <a:moveTo>
                    <a:pt x="0" y="0"/>
                  </a:moveTo>
                  <a:lnTo>
                    <a:pt x="42" y="141"/>
                  </a:lnTo>
                  <a:lnTo>
                    <a:pt x="51" y="1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003800" y="3141663"/>
            <a:ext cx="165100" cy="268287"/>
            <a:chOff x="2200" y="2277"/>
            <a:chExt cx="104" cy="169"/>
          </a:xfrm>
        </p:grpSpPr>
        <p:sp>
          <p:nvSpPr>
            <p:cNvPr id="17452" name="Freeform 19"/>
            <p:cNvSpPr>
              <a:spLocks/>
            </p:cNvSpPr>
            <p:nvPr/>
          </p:nvSpPr>
          <p:spPr bwMode="auto">
            <a:xfrm>
              <a:off x="2251" y="2277"/>
              <a:ext cx="53" cy="142"/>
            </a:xfrm>
            <a:custGeom>
              <a:avLst/>
              <a:gdLst>
                <a:gd name="T0" fmla="*/ 0 w 53"/>
                <a:gd name="T1" fmla="*/ 0 h 142"/>
                <a:gd name="T2" fmla="*/ 53 w 53"/>
                <a:gd name="T3" fmla="*/ 142 h 142"/>
                <a:gd name="T4" fmla="*/ 0 60000 65536"/>
                <a:gd name="T5" fmla="*/ 0 60000 65536"/>
                <a:gd name="T6" fmla="*/ 0 w 53"/>
                <a:gd name="T7" fmla="*/ 0 h 142"/>
                <a:gd name="T8" fmla="*/ 53 w 53"/>
                <a:gd name="T9" fmla="*/ 142 h 1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" h="142">
                  <a:moveTo>
                    <a:pt x="0" y="0"/>
                  </a:moveTo>
                  <a:lnTo>
                    <a:pt x="53" y="14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Freeform 20"/>
            <p:cNvSpPr>
              <a:spLocks/>
            </p:cNvSpPr>
            <p:nvPr/>
          </p:nvSpPr>
          <p:spPr bwMode="auto">
            <a:xfrm>
              <a:off x="2200" y="2296"/>
              <a:ext cx="51" cy="150"/>
            </a:xfrm>
            <a:custGeom>
              <a:avLst/>
              <a:gdLst>
                <a:gd name="T0" fmla="*/ 0 w 51"/>
                <a:gd name="T1" fmla="*/ 0 h 150"/>
                <a:gd name="T2" fmla="*/ 42 w 51"/>
                <a:gd name="T3" fmla="*/ 141 h 150"/>
                <a:gd name="T4" fmla="*/ 51 w 51"/>
                <a:gd name="T5" fmla="*/ 150 h 150"/>
                <a:gd name="T6" fmla="*/ 0 60000 65536"/>
                <a:gd name="T7" fmla="*/ 0 60000 65536"/>
                <a:gd name="T8" fmla="*/ 0 60000 65536"/>
                <a:gd name="T9" fmla="*/ 0 w 51"/>
                <a:gd name="T10" fmla="*/ 0 h 150"/>
                <a:gd name="T11" fmla="*/ 51 w 51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" h="150">
                  <a:moveTo>
                    <a:pt x="0" y="0"/>
                  </a:moveTo>
                  <a:lnTo>
                    <a:pt x="42" y="141"/>
                  </a:lnTo>
                  <a:lnTo>
                    <a:pt x="51" y="1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419475" y="2781300"/>
            <a:ext cx="576263" cy="503238"/>
            <a:chOff x="2154" y="1752"/>
            <a:chExt cx="363" cy="317"/>
          </a:xfrm>
        </p:grpSpPr>
        <p:sp>
          <p:nvSpPr>
            <p:cNvPr id="17449" name="Line 22"/>
            <p:cNvSpPr>
              <a:spLocks noChangeShapeType="1"/>
            </p:cNvSpPr>
            <p:nvPr/>
          </p:nvSpPr>
          <p:spPr bwMode="auto">
            <a:xfrm flipH="1">
              <a:off x="2154" y="1752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23"/>
            <p:cNvSpPr>
              <a:spLocks noChangeShapeType="1"/>
            </p:cNvSpPr>
            <p:nvPr/>
          </p:nvSpPr>
          <p:spPr bwMode="auto">
            <a:xfrm flipH="1">
              <a:off x="2290" y="1842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24"/>
            <p:cNvSpPr>
              <a:spLocks noChangeShapeType="1"/>
            </p:cNvSpPr>
            <p:nvPr/>
          </p:nvSpPr>
          <p:spPr bwMode="auto">
            <a:xfrm flipH="1">
              <a:off x="2426" y="1933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859338" y="3789363"/>
            <a:ext cx="576262" cy="503237"/>
            <a:chOff x="2154" y="1752"/>
            <a:chExt cx="363" cy="317"/>
          </a:xfrm>
        </p:grpSpPr>
        <p:sp>
          <p:nvSpPr>
            <p:cNvPr id="17446" name="Line 26"/>
            <p:cNvSpPr>
              <a:spLocks noChangeShapeType="1"/>
            </p:cNvSpPr>
            <p:nvPr/>
          </p:nvSpPr>
          <p:spPr bwMode="auto">
            <a:xfrm flipH="1">
              <a:off x="2154" y="1752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27"/>
            <p:cNvSpPr>
              <a:spLocks noChangeShapeType="1"/>
            </p:cNvSpPr>
            <p:nvPr/>
          </p:nvSpPr>
          <p:spPr bwMode="auto">
            <a:xfrm flipH="1">
              <a:off x="2290" y="1842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28"/>
            <p:cNvSpPr>
              <a:spLocks noChangeShapeType="1"/>
            </p:cNvSpPr>
            <p:nvPr/>
          </p:nvSpPr>
          <p:spPr bwMode="auto">
            <a:xfrm flipH="1">
              <a:off x="2426" y="1933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2125" name="Line 29"/>
          <p:cNvSpPr>
            <a:spLocks noChangeShapeType="1"/>
          </p:cNvSpPr>
          <p:nvPr/>
        </p:nvSpPr>
        <p:spPr bwMode="auto">
          <a:xfrm>
            <a:off x="3708400" y="42211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2126" name="Line 30"/>
          <p:cNvSpPr>
            <a:spLocks noChangeShapeType="1"/>
          </p:cNvSpPr>
          <p:nvPr/>
        </p:nvSpPr>
        <p:spPr bwMode="auto">
          <a:xfrm>
            <a:off x="4787900" y="26368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2127" name="Text Box 31"/>
          <p:cNvSpPr txBox="1">
            <a:spLocks noChangeArrowheads="1"/>
          </p:cNvSpPr>
          <p:nvPr/>
        </p:nvSpPr>
        <p:spPr bwMode="auto">
          <a:xfrm>
            <a:off x="3184525" y="48895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endParaRPr lang="ru-RU">
              <a:latin typeface="Arial" charset="0"/>
            </a:endParaRPr>
          </a:p>
        </p:txBody>
      </p:sp>
      <p:sp>
        <p:nvSpPr>
          <p:cNvPr id="772128" name="Text Box 32"/>
          <p:cNvSpPr txBox="1">
            <a:spLocks noChangeArrowheads="1"/>
          </p:cNvSpPr>
          <p:nvPr/>
        </p:nvSpPr>
        <p:spPr bwMode="auto">
          <a:xfrm>
            <a:off x="6280150" y="49609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</a:t>
            </a:r>
            <a:r>
              <a:rPr lang="en-US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772129" name="Text Box 33"/>
          <p:cNvSpPr txBox="1">
            <a:spLocks noChangeArrowheads="1"/>
          </p:cNvSpPr>
          <p:nvPr/>
        </p:nvSpPr>
        <p:spPr bwMode="auto">
          <a:xfrm>
            <a:off x="5272088" y="1576388"/>
            <a:ext cx="42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r>
              <a:rPr lang="en-US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772130" name="Text Box 34"/>
          <p:cNvSpPr txBox="1">
            <a:spLocks noChangeArrowheads="1"/>
          </p:cNvSpPr>
          <p:nvPr/>
        </p:nvSpPr>
        <p:spPr bwMode="auto">
          <a:xfrm>
            <a:off x="2824163" y="39528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endParaRPr lang="ru-RU">
              <a:latin typeface="Arial" charset="0"/>
            </a:endParaRPr>
          </a:p>
        </p:txBody>
      </p:sp>
      <p:sp>
        <p:nvSpPr>
          <p:cNvPr id="772131" name="Text Box 35"/>
          <p:cNvSpPr txBox="1">
            <a:spLocks noChangeArrowheads="1"/>
          </p:cNvSpPr>
          <p:nvPr/>
        </p:nvSpPr>
        <p:spPr bwMode="auto">
          <a:xfrm>
            <a:off x="5580063" y="3141663"/>
            <a:ext cx="42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  <a:r>
              <a:rPr lang="en-US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772132" name="Text Box 36"/>
          <p:cNvSpPr txBox="1">
            <a:spLocks noChangeArrowheads="1"/>
          </p:cNvSpPr>
          <p:nvPr/>
        </p:nvSpPr>
        <p:spPr bwMode="auto">
          <a:xfrm>
            <a:off x="2195513" y="17208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</a:t>
            </a:r>
            <a:endParaRPr lang="ru-RU">
              <a:latin typeface="Arial" charset="0"/>
            </a:endParaRPr>
          </a:p>
        </p:txBody>
      </p:sp>
      <p:sp>
        <p:nvSpPr>
          <p:cNvPr id="17436" name="Text Box 38"/>
          <p:cNvSpPr txBox="1">
            <a:spLocks noChangeArrowheads="1"/>
          </p:cNvSpPr>
          <p:nvPr/>
        </p:nvSpPr>
        <p:spPr bwMode="auto">
          <a:xfrm>
            <a:off x="3200400" y="609600"/>
            <a:ext cx="269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т. О – центр симметрии</a:t>
            </a:r>
          </a:p>
        </p:txBody>
      </p:sp>
      <p:grpSp>
        <p:nvGrpSpPr>
          <p:cNvPr id="17437" name="Group 40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17438" name="Freeform 4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9" name="Freeform 4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Freeform 4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Freeform 4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Freeform 4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Freeform 4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4" name="Freeform 4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Freeform 4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72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772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772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772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772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772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800" decel="100000"/>
                                        <p:tgtEl>
                                          <p:spTgt spid="772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2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77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00" grpId="0" animBg="1"/>
      <p:bldP spid="772101" grpId="0" animBg="1"/>
      <p:bldP spid="772102" grpId="0" animBg="1"/>
      <p:bldP spid="772103" grpId="0" animBg="1"/>
      <p:bldP spid="772104" grpId="0" animBg="1"/>
      <p:bldP spid="772105" grpId="0" animBg="1"/>
      <p:bldP spid="772106" grpId="0" animBg="1"/>
      <p:bldP spid="772107" grpId="0" animBg="1"/>
      <p:bldP spid="772108" grpId="0" animBg="1"/>
      <p:bldP spid="772109" grpId="0" animBg="1"/>
      <p:bldP spid="772110" grpId="0"/>
      <p:bldP spid="772125" grpId="0" animBg="1"/>
      <p:bldP spid="772126" grpId="0" animBg="1"/>
      <p:bldP spid="772127" grpId="0"/>
      <p:bldP spid="772128" grpId="0"/>
      <p:bldP spid="772129" grpId="0"/>
      <p:bldP spid="772130" grpId="0"/>
      <p:bldP spid="772131" grpId="0"/>
      <p:bldP spid="772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7" name="Rectangle 9"/>
          <p:cNvSpPr>
            <a:spLocks noChangeArrowheads="1"/>
          </p:cNvSpPr>
          <p:nvPr/>
        </p:nvSpPr>
        <p:spPr bwMode="auto">
          <a:xfrm>
            <a:off x="533400" y="3048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Фигура называется симметричной относительно точки О, если для каждой точки фигуры симметричная ей точка относительно точки О также принадлежит этой фигуре.</a:t>
            </a:r>
          </a:p>
        </p:txBody>
      </p:sp>
      <p:grpSp>
        <p:nvGrpSpPr>
          <p:cNvPr id="18435" name="Group 10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18448" name="Freeform 11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12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13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14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15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16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Freeform 17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Freeform 18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9347" name="Oval 19"/>
          <p:cNvSpPr>
            <a:spLocks noChangeArrowheads="1"/>
          </p:cNvSpPr>
          <p:nvPr/>
        </p:nvSpPr>
        <p:spPr bwMode="auto">
          <a:xfrm>
            <a:off x="685800" y="2514600"/>
            <a:ext cx="2057400" cy="20574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9348" name="Rectangle 20"/>
          <p:cNvSpPr>
            <a:spLocks noChangeArrowheads="1"/>
          </p:cNvSpPr>
          <p:nvPr/>
        </p:nvSpPr>
        <p:spPr bwMode="auto">
          <a:xfrm>
            <a:off x="3581400" y="3810000"/>
            <a:ext cx="1600200" cy="16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9349" name="AutoShape 21"/>
          <p:cNvSpPr>
            <a:spLocks noChangeArrowheads="1"/>
          </p:cNvSpPr>
          <p:nvPr/>
        </p:nvSpPr>
        <p:spPr bwMode="auto">
          <a:xfrm rot="-3454870">
            <a:off x="5833269" y="3386931"/>
            <a:ext cx="2743200" cy="2065338"/>
          </a:xfrm>
          <a:prstGeom prst="parallelogram">
            <a:avLst>
              <a:gd name="adj" fmla="val 33205"/>
            </a:avLst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9353" name="Oval 25"/>
          <p:cNvSpPr>
            <a:spLocks noChangeArrowheads="1"/>
          </p:cNvSpPr>
          <p:nvPr/>
        </p:nvSpPr>
        <p:spPr bwMode="auto">
          <a:xfrm>
            <a:off x="1689100" y="34671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581400" y="3810000"/>
            <a:ext cx="1600200" cy="1600200"/>
            <a:chOff x="2256" y="2400"/>
            <a:chExt cx="1008" cy="1008"/>
          </a:xfrm>
        </p:grpSpPr>
        <p:sp>
          <p:nvSpPr>
            <p:cNvPr id="18445" name="Line 27"/>
            <p:cNvSpPr>
              <a:spLocks noChangeShapeType="1"/>
            </p:cNvSpPr>
            <p:nvPr/>
          </p:nvSpPr>
          <p:spPr bwMode="auto">
            <a:xfrm>
              <a:off x="2256" y="2400"/>
              <a:ext cx="1008" cy="100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28"/>
            <p:cNvSpPr>
              <a:spLocks noChangeShapeType="1"/>
            </p:cNvSpPr>
            <p:nvPr/>
          </p:nvSpPr>
          <p:spPr bwMode="auto">
            <a:xfrm flipH="1">
              <a:off x="2256" y="2400"/>
              <a:ext cx="1008" cy="100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Oval 26"/>
            <p:cNvSpPr>
              <a:spLocks noChangeArrowheads="1"/>
            </p:cNvSpPr>
            <p:nvPr/>
          </p:nvSpPr>
          <p:spPr bwMode="auto">
            <a:xfrm>
              <a:off x="2736" y="2880"/>
              <a:ext cx="48" cy="48"/>
            </a:xfrm>
            <a:prstGeom prst="ellipse">
              <a:avLst/>
            </a:prstGeom>
            <a:solidFill>
              <a:srgbClr val="6600CC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969000" y="2692400"/>
            <a:ext cx="2476500" cy="3416300"/>
            <a:chOff x="3760" y="1696"/>
            <a:chExt cx="1560" cy="2152"/>
          </a:xfrm>
        </p:grpSpPr>
        <p:sp>
          <p:nvSpPr>
            <p:cNvPr id="18442" name="Freeform 29"/>
            <p:cNvSpPr>
              <a:spLocks/>
            </p:cNvSpPr>
            <p:nvPr/>
          </p:nvSpPr>
          <p:spPr bwMode="auto">
            <a:xfrm>
              <a:off x="3760" y="2776"/>
              <a:ext cx="1560" cy="16"/>
            </a:xfrm>
            <a:custGeom>
              <a:avLst/>
              <a:gdLst>
                <a:gd name="T0" fmla="*/ 0 w 1560"/>
                <a:gd name="T1" fmla="*/ 16 h 16"/>
                <a:gd name="T2" fmla="*/ 1560 w 1560"/>
                <a:gd name="T3" fmla="*/ 0 h 16"/>
                <a:gd name="T4" fmla="*/ 0 60000 65536"/>
                <a:gd name="T5" fmla="*/ 0 60000 65536"/>
                <a:gd name="T6" fmla="*/ 0 w 1560"/>
                <a:gd name="T7" fmla="*/ 0 h 16"/>
                <a:gd name="T8" fmla="*/ 1560 w 156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0" h="16">
                  <a:moveTo>
                    <a:pt x="0" y="16"/>
                  </a:moveTo>
                  <a:lnTo>
                    <a:pt x="156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Freeform 30"/>
            <p:cNvSpPr>
              <a:spLocks/>
            </p:cNvSpPr>
            <p:nvPr/>
          </p:nvSpPr>
          <p:spPr bwMode="auto">
            <a:xfrm>
              <a:off x="4448" y="1696"/>
              <a:ext cx="176" cy="2152"/>
            </a:xfrm>
            <a:custGeom>
              <a:avLst/>
              <a:gdLst>
                <a:gd name="T0" fmla="*/ 0 w 176"/>
                <a:gd name="T1" fmla="*/ 0 h 2152"/>
                <a:gd name="T2" fmla="*/ 176 w 176"/>
                <a:gd name="T3" fmla="*/ 2152 h 2152"/>
                <a:gd name="T4" fmla="*/ 0 60000 65536"/>
                <a:gd name="T5" fmla="*/ 0 60000 65536"/>
                <a:gd name="T6" fmla="*/ 0 w 176"/>
                <a:gd name="T7" fmla="*/ 0 h 2152"/>
                <a:gd name="T8" fmla="*/ 176 w 176"/>
                <a:gd name="T9" fmla="*/ 2152 h 21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6" h="2152">
                  <a:moveTo>
                    <a:pt x="0" y="0"/>
                  </a:moveTo>
                  <a:lnTo>
                    <a:pt x="176" y="2152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Oval 31"/>
            <p:cNvSpPr>
              <a:spLocks noChangeArrowheads="1"/>
            </p:cNvSpPr>
            <p:nvPr/>
          </p:nvSpPr>
          <p:spPr bwMode="auto">
            <a:xfrm>
              <a:off x="4520" y="2768"/>
              <a:ext cx="48" cy="48"/>
            </a:xfrm>
            <a:prstGeom prst="ellipse">
              <a:avLst/>
            </a:prstGeom>
            <a:solidFill>
              <a:srgbClr val="6600CC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9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47" grpId="0" animBg="1"/>
      <p:bldP spid="739348" grpId="0" animBg="1"/>
      <p:bldP spid="739349" grpId="0" animBg="1"/>
      <p:bldP spid="7393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1949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59" name="AutoShape 15"/>
          <p:cNvSpPr>
            <a:spLocks noChangeArrowheads="1"/>
          </p:cNvSpPr>
          <p:nvPr/>
        </p:nvSpPr>
        <p:spPr bwMode="auto">
          <a:xfrm>
            <a:off x="533400" y="609600"/>
            <a:ext cx="2286000" cy="19764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16"/>
          <p:cNvSpPr>
            <a:spLocks noChangeArrowheads="1"/>
          </p:cNvSpPr>
          <p:nvPr/>
        </p:nvSpPr>
        <p:spPr bwMode="auto">
          <a:xfrm>
            <a:off x="3594100" y="685800"/>
            <a:ext cx="2209800" cy="1911350"/>
          </a:xfrm>
          <a:prstGeom prst="hexagon">
            <a:avLst>
              <a:gd name="adj" fmla="val 28904"/>
              <a:gd name="vf" fmla="val 115470"/>
            </a:avLst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17"/>
          <p:cNvSpPr>
            <a:spLocks noChangeArrowheads="1"/>
          </p:cNvSpPr>
          <p:nvPr/>
        </p:nvSpPr>
        <p:spPr bwMode="auto">
          <a:xfrm>
            <a:off x="838200" y="4586288"/>
            <a:ext cx="3733800" cy="1371600"/>
          </a:xfrm>
          <a:prstGeom prst="parallelogram">
            <a:avLst>
              <a:gd name="adj" fmla="val 68056"/>
            </a:avLst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Line 18"/>
          <p:cNvSpPr>
            <a:spLocks noChangeShapeType="1"/>
          </p:cNvSpPr>
          <p:nvPr/>
        </p:nvSpPr>
        <p:spPr bwMode="auto">
          <a:xfrm rot="2372768" flipH="1">
            <a:off x="6781800" y="457200"/>
            <a:ext cx="1524000" cy="2209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6211" name="Oval 19"/>
          <p:cNvSpPr>
            <a:spLocks noChangeArrowheads="1"/>
          </p:cNvSpPr>
          <p:nvPr/>
        </p:nvSpPr>
        <p:spPr bwMode="auto">
          <a:xfrm rot="2285327">
            <a:off x="7480300" y="1536700"/>
            <a:ext cx="76200" cy="762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33400" y="609600"/>
            <a:ext cx="2286000" cy="1993900"/>
            <a:chOff x="336" y="384"/>
            <a:chExt cx="1440" cy="1256"/>
          </a:xfrm>
        </p:grpSpPr>
        <p:sp>
          <p:nvSpPr>
            <p:cNvPr id="19494" name="Freeform 20"/>
            <p:cNvSpPr>
              <a:spLocks/>
            </p:cNvSpPr>
            <p:nvPr/>
          </p:nvSpPr>
          <p:spPr bwMode="auto">
            <a:xfrm>
              <a:off x="336" y="1008"/>
              <a:ext cx="1104" cy="616"/>
            </a:xfrm>
            <a:custGeom>
              <a:avLst/>
              <a:gdLst>
                <a:gd name="T0" fmla="*/ 0 w 1104"/>
                <a:gd name="T1" fmla="*/ 616 h 616"/>
                <a:gd name="T2" fmla="*/ 1104 w 1104"/>
                <a:gd name="T3" fmla="*/ 0 h 616"/>
                <a:gd name="T4" fmla="*/ 0 60000 65536"/>
                <a:gd name="T5" fmla="*/ 0 60000 65536"/>
                <a:gd name="T6" fmla="*/ 0 w 1104"/>
                <a:gd name="T7" fmla="*/ 0 h 616"/>
                <a:gd name="T8" fmla="*/ 1104 w 1104"/>
                <a:gd name="T9" fmla="*/ 616 h 6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04" h="616">
                  <a:moveTo>
                    <a:pt x="0" y="616"/>
                  </a:moveTo>
                  <a:lnTo>
                    <a:pt x="1104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5" name="Freeform 21"/>
            <p:cNvSpPr>
              <a:spLocks/>
            </p:cNvSpPr>
            <p:nvPr/>
          </p:nvSpPr>
          <p:spPr bwMode="auto">
            <a:xfrm>
              <a:off x="1048" y="384"/>
              <a:ext cx="8" cy="1240"/>
            </a:xfrm>
            <a:custGeom>
              <a:avLst/>
              <a:gdLst>
                <a:gd name="T0" fmla="*/ 8 w 8"/>
                <a:gd name="T1" fmla="*/ 0 h 1240"/>
                <a:gd name="T2" fmla="*/ 0 w 8"/>
                <a:gd name="T3" fmla="*/ 1240 h 1240"/>
                <a:gd name="T4" fmla="*/ 0 60000 65536"/>
                <a:gd name="T5" fmla="*/ 0 60000 65536"/>
                <a:gd name="T6" fmla="*/ 0 w 8"/>
                <a:gd name="T7" fmla="*/ 0 h 1240"/>
                <a:gd name="T8" fmla="*/ 8 w 8"/>
                <a:gd name="T9" fmla="*/ 1240 h 1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1240">
                  <a:moveTo>
                    <a:pt x="8" y="0"/>
                  </a:moveTo>
                  <a:lnTo>
                    <a:pt x="0" y="124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Freeform 22"/>
            <p:cNvSpPr>
              <a:spLocks/>
            </p:cNvSpPr>
            <p:nvPr/>
          </p:nvSpPr>
          <p:spPr bwMode="auto">
            <a:xfrm>
              <a:off x="680" y="1016"/>
              <a:ext cx="1096" cy="624"/>
            </a:xfrm>
            <a:custGeom>
              <a:avLst/>
              <a:gdLst>
                <a:gd name="T0" fmla="*/ 0 w 1096"/>
                <a:gd name="T1" fmla="*/ 0 h 624"/>
                <a:gd name="T2" fmla="*/ 1096 w 1096"/>
                <a:gd name="T3" fmla="*/ 624 h 624"/>
                <a:gd name="T4" fmla="*/ 0 60000 65536"/>
                <a:gd name="T5" fmla="*/ 0 60000 65536"/>
                <a:gd name="T6" fmla="*/ 0 w 1096"/>
                <a:gd name="T7" fmla="*/ 0 h 624"/>
                <a:gd name="T8" fmla="*/ 1096 w 1096"/>
                <a:gd name="T9" fmla="*/ 624 h 6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6" h="624">
                  <a:moveTo>
                    <a:pt x="0" y="0"/>
                  </a:moveTo>
                  <a:lnTo>
                    <a:pt x="1096" y="624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Oval 23"/>
            <p:cNvSpPr>
              <a:spLocks noChangeArrowheads="1"/>
            </p:cNvSpPr>
            <p:nvPr/>
          </p:nvSpPr>
          <p:spPr bwMode="auto">
            <a:xfrm>
              <a:off x="1032" y="1200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581400" y="685800"/>
            <a:ext cx="2222500" cy="1917700"/>
            <a:chOff x="2488" y="432"/>
            <a:chExt cx="1400" cy="1208"/>
          </a:xfrm>
        </p:grpSpPr>
        <p:sp>
          <p:nvSpPr>
            <p:cNvPr id="19490" name="Freeform 25"/>
            <p:cNvSpPr>
              <a:spLocks/>
            </p:cNvSpPr>
            <p:nvPr/>
          </p:nvSpPr>
          <p:spPr bwMode="auto">
            <a:xfrm>
              <a:off x="2832" y="432"/>
              <a:ext cx="712" cy="1208"/>
            </a:xfrm>
            <a:custGeom>
              <a:avLst/>
              <a:gdLst>
                <a:gd name="T0" fmla="*/ 0 w 712"/>
                <a:gd name="T1" fmla="*/ 0 h 1208"/>
                <a:gd name="T2" fmla="*/ 712 w 712"/>
                <a:gd name="T3" fmla="*/ 1208 h 1208"/>
                <a:gd name="T4" fmla="*/ 0 60000 65536"/>
                <a:gd name="T5" fmla="*/ 0 60000 65536"/>
                <a:gd name="T6" fmla="*/ 0 w 712"/>
                <a:gd name="T7" fmla="*/ 0 h 1208"/>
                <a:gd name="T8" fmla="*/ 712 w 712"/>
                <a:gd name="T9" fmla="*/ 1208 h 12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2" h="1208">
                  <a:moveTo>
                    <a:pt x="0" y="0"/>
                  </a:moveTo>
                  <a:lnTo>
                    <a:pt x="712" y="1208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Freeform 26"/>
            <p:cNvSpPr>
              <a:spLocks/>
            </p:cNvSpPr>
            <p:nvPr/>
          </p:nvSpPr>
          <p:spPr bwMode="auto">
            <a:xfrm>
              <a:off x="2856" y="432"/>
              <a:ext cx="696" cy="1200"/>
            </a:xfrm>
            <a:custGeom>
              <a:avLst/>
              <a:gdLst>
                <a:gd name="T0" fmla="*/ 696 w 696"/>
                <a:gd name="T1" fmla="*/ 0 h 1200"/>
                <a:gd name="T2" fmla="*/ 0 w 696"/>
                <a:gd name="T3" fmla="*/ 1200 h 1200"/>
                <a:gd name="T4" fmla="*/ 0 60000 65536"/>
                <a:gd name="T5" fmla="*/ 0 60000 65536"/>
                <a:gd name="T6" fmla="*/ 0 w 696"/>
                <a:gd name="T7" fmla="*/ 0 h 1200"/>
                <a:gd name="T8" fmla="*/ 696 w 696"/>
                <a:gd name="T9" fmla="*/ 1200 h 12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6" h="1200">
                  <a:moveTo>
                    <a:pt x="696" y="0"/>
                  </a:moveTo>
                  <a:lnTo>
                    <a:pt x="0" y="120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Freeform 27"/>
            <p:cNvSpPr>
              <a:spLocks/>
            </p:cNvSpPr>
            <p:nvPr/>
          </p:nvSpPr>
          <p:spPr bwMode="auto">
            <a:xfrm>
              <a:off x="2488" y="1024"/>
              <a:ext cx="1400" cy="16"/>
            </a:xfrm>
            <a:custGeom>
              <a:avLst/>
              <a:gdLst>
                <a:gd name="T0" fmla="*/ 1400 w 1400"/>
                <a:gd name="T1" fmla="*/ 16 h 16"/>
                <a:gd name="T2" fmla="*/ 0 w 1400"/>
                <a:gd name="T3" fmla="*/ 0 h 16"/>
                <a:gd name="T4" fmla="*/ 0 60000 65536"/>
                <a:gd name="T5" fmla="*/ 0 60000 65536"/>
                <a:gd name="T6" fmla="*/ 0 w 1400"/>
                <a:gd name="T7" fmla="*/ 0 h 16"/>
                <a:gd name="T8" fmla="*/ 1400 w 140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00" h="16">
                  <a:moveTo>
                    <a:pt x="1400" y="16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Oval 24"/>
            <p:cNvSpPr>
              <a:spLocks noChangeArrowheads="1"/>
            </p:cNvSpPr>
            <p:nvPr/>
          </p:nvSpPr>
          <p:spPr bwMode="auto">
            <a:xfrm>
              <a:off x="3168" y="1016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838200" y="4586288"/>
            <a:ext cx="3733800" cy="1371600"/>
            <a:chOff x="432" y="2544"/>
            <a:chExt cx="2352" cy="864"/>
          </a:xfrm>
        </p:grpSpPr>
        <p:sp>
          <p:nvSpPr>
            <p:cNvPr id="19487" name="Freeform 28"/>
            <p:cNvSpPr>
              <a:spLocks/>
            </p:cNvSpPr>
            <p:nvPr/>
          </p:nvSpPr>
          <p:spPr bwMode="auto">
            <a:xfrm>
              <a:off x="432" y="2544"/>
              <a:ext cx="2352" cy="864"/>
            </a:xfrm>
            <a:custGeom>
              <a:avLst/>
              <a:gdLst>
                <a:gd name="T0" fmla="*/ 2352 w 2352"/>
                <a:gd name="T1" fmla="*/ 0 h 864"/>
                <a:gd name="T2" fmla="*/ 0 w 2352"/>
                <a:gd name="T3" fmla="*/ 864 h 864"/>
                <a:gd name="T4" fmla="*/ 0 60000 65536"/>
                <a:gd name="T5" fmla="*/ 0 60000 65536"/>
                <a:gd name="T6" fmla="*/ 0 w 2352"/>
                <a:gd name="T7" fmla="*/ 0 h 864"/>
                <a:gd name="T8" fmla="*/ 2352 w 2352"/>
                <a:gd name="T9" fmla="*/ 864 h 8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52" h="864">
                  <a:moveTo>
                    <a:pt x="2352" y="0"/>
                  </a:moveTo>
                  <a:lnTo>
                    <a:pt x="0" y="864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8" name="Freeform 29"/>
            <p:cNvSpPr>
              <a:spLocks/>
            </p:cNvSpPr>
            <p:nvPr/>
          </p:nvSpPr>
          <p:spPr bwMode="auto">
            <a:xfrm>
              <a:off x="1008" y="2544"/>
              <a:ext cx="1200" cy="864"/>
            </a:xfrm>
            <a:custGeom>
              <a:avLst/>
              <a:gdLst>
                <a:gd name="T0" fmla="*/ 1200 w 1200"/>
                <a:gd name="T1" fmla="*/ 864 h 864"/>
                <a:gd name="T2" fmla="*/ 0 w 1200"/>
                <a:gd name="T3" fmla="*/ 0 h 864"/>
                <a:gd name="T4" fmla="*/ 0 60000 65536"/>
                <a:gd name="T5" fmla="*/ 0 60000 65536"/>
                <a:gd name="T6" fmla="*/ 0 w 1200"/>
                <a:gd name="T7" fmla="*/ 0 h 864"/>
                <a:gd name="T8" fmla="*/ 1200 w 1200"/>
                <a:gd name="T9" fmla="*/ 864 h 8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0" h="864">
                  <a:moveTo>
                    <a:pt x="1200" y="864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9" name="Oval 30"/>
            <p:cNvSpPr>
              <a:spLocks noChangeArrowheads="1"/>
            </p:cNvSpPr>
            <p:nvPr/>
          </p:nvSpPr>
          <p:spPr bwMode="auto">
            <a:xfrm>
              <a:off x="1584" y="2952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67" name="Rectangle 34"/>
          <p:cNvSpPr>
            <a:spLocks noChangeArrowheads="1"/>
          </p:cNvSpPr>
          <p:nvPr/>
        </p:nvSpPr>
        <p:spPr bwMode="auto">
          <a:xfrm>
            <a:off x="5334000" y="4495800"/>
            <a:ext cx="3124200" cy="1600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334000" y="4508500"/>
            <a:ext cx="3136900" cy="1600200"/>
            <a:chOff x="3360" y="2936"/>
            <a:chExt cx="1976" cy="1008"/>
          </a:xfrm>
        </p:grpSpPr>
        <p:sp>
          <p:nvSpPr>
            <p:cNvPr id="19484" name="Freeform 36"/>
            <p:cNvSpPr>
              <a:spLocks/>
            </p:cNvSpPr>
            <p:nvPr/>
          </p:nvSpPr>
          <p:spPr bwMode="auto">
            <a:xfrm>
              <a:off x="3360" y="2952"/>
              <a:ext cx="1968" cy="976"/>
            </a:xfrm>
            <a:custGeom>
              <a:avLst/>
              <a:gdLst>
                <a:gd name="T0" fmla="*/ 1968 w 1968"/>
                <a:gd name="T1" fmla="*/ 0 h 976"/>
                <a:gd name="T2" fmla="*/ 0 w 1968"/>
                <a:gd name="T3" fmla="*/ 976 h 976"/>
                <a:gd name="T4" fmla="*/ 0 60000 65536"/>
                <a:gd name="T5" fmla="*/ 0 60000 65536"/>
                <a:gd name="T6" fmla="*/ 0 w 1968"/>
                <a:gd name="T7" fmla="*/ 0 h 976"/>
                <a:gd name="T8" fmla="*/ 1968 w 1968"/>
                <a:gd name="T9" fmla="*/ 976 h 9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68" h="976">
                  <a:moveTo>
                    <a:pt x="1968" y="0"/>
                  </a:moveTo>
                  <a:lnTo>
                    <a:pt x="0" y="976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Freeform 37"/>
            <p:cNvSpPr>
              <a:spLocks/>
            </p:cNvSpPr>
            <p:nvPr/>
          </p:nvSpPr>
          <p:spPr bwMode="auto">
            <a:xfrm>
              <a:off x="3360" y="2936"/>
              <a:ext cx="1976" cy="1008"/>
            </a:xfrm>
            <a:custGeom>
              <a:avLst/>
              <a:gdLst>
                <a:gd name="T0" fmla="*/ 1976 w 1976"/>
                <a:gd name="T1" fmla="*/ 1008 h 1008"/>
                <a:gd name="T2" fmla="*/ 0 w 1976"/>
                <a:gd name="T3" fmla="*/ 0 h 1008"/>
                <a:gd name="T4" fmla="*/ 0 60000 65536"/>
                <a:gd name="T5" fmla="*/ 0 60000 65536"/>
                <a:gd name="T6" fmla="*/ 0 w 1976"/>
                <a:gd name="T7" fmla="*/ 0 h 1008"/>
                <a:gd name="T8" fmla="*/ 1976 w 1976"/>
                <a:gd name="T9" fmla="*/ 1008 h 10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76" h="1008">
                  <a:moveTo>
                    <a:pt x="1976" y="1008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Oval 38"/>
            <p:cNvSpPr>
              <a:spLocks noChangeArrowheads="1"/>
            </p:cNvSpPr>
            <p:nvPr/>
          </p:nvSpPr>
          <p:spPr bwMode="auto">
            <a:xfrm>
              <a:off x="4328" y="3416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-533400" y="2057400"/>
            <a:ext cx="10591800" cy="2133600"/>
            <a:chOff x="-336" y="1296"/>
            <a:chExt cx="6672" cy="1344"/>
          </a:xfrm>
        </p:grpSpPr>
        <p:sp>
          <p:nvSpPr>
            <p:cNvPr id="19482" name="Line 40"/>
            <p:cNvSpPr>
              <a:spLocks noChangeShapeType="1"/>
            </p:cNvSpPr>
            <p:nvPr/>
          </p:nvSpPr>
          <p:spPr bwMode="auto">
            <a:xfrm flipV="1">
              <a:off x="-336" y="1296"/>
              <a:ext cx="6672" cy="134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Text Box 41"/>
            <p:cNvSpPr txBox="1">
              <a:spLocks noChangeArrowheads="1"/>
            </p:cNvSpPr>
            <p:nvPr/>
          </p:nvSpPr>
          <p:spPr bwMode="auto">
            <a:xfrm rot="-742061">
              <a:off x="240" y="2256"/>
              <a:ext cx="609" cy="231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Arial" charset="0"/>
                </a:rPr>
                <a:t>прямая</a:t>
              </a:r>
            </a:p>
          </p:txBody>
        </p:sp>
      </p:grpSp>
      <p:sp>
        <p:nvSpPr>
          <p:cNvPr id="19470" name="Text Box 42"/>
          <p:cNvSpPr txBox="1">
            <a:spLocks noChangeArrowheads="1"/>
          </p:cNvSpPr>
          <p:nvPr/>
        </p:nvSpPr>
        <p:spPr bwMode="auto">
          <a:xfrm>
            <a:off x="533400" y="152400"/>
            <a:ext cx="2878138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Правильный треугольник</a:t>
            </a:r>
          </a:p>
        </p:txBody>
      </p:sp>
      <p:sp>
        <p:nvSpPr>
          <p:cNvPr id="19471" name="Text Box 43"/>
          <p:cNvSpPr txBox="1">
            <a:spLocks noChangeArrowheads="1"/>
          </p:cNvSpPr>
          <p:nvPr/>
        </p:nvSpPr>
        <p:spPr bwMode="auto">
          <a:xfrm>
            <a:off x="3657600" y="177800"/>
            <a:ext cx="3176588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Правильный шестиугольник</a:t>
            </a:r>
          </a:p>
        </p:txBody>
      </p:sp>
      <p:sp>
        <p:nvSpPr>
          <p:cNvPr id="19472" name="Text Box 44"/>
          <p:cNvSpPr txBox="1">
            <a:spLocks noChangeArrowheads="1"/>
          </p:cNvSpPr>
          <p:nvPr/>
        </p:nvSpPr>
        <p:spPr bwMode="auto">
          <a:xfrm>
            <a:off x="762000" y="6034088"/>
            <a:ext cx="2036763" cy="366712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Параллелограмм</a:t>
            </a:r>
          </a:p>
        </p:txBody>
      </p:sp>
      <p:sp>
        <p:nvSpPr>
          <p:cNvPr id="19473" name="Text Box 45"/>
          <p:cNvSpPr txBox="1">
            <a:spLocks noChangeArrowheads="1"/>
          </p:cNvSpPr>
          <p:nvPr/>
        </p:nvSpPr>
        <p:spPr bwMode="auto">
          <a:xfrm>
            <a:off x="6705600" y="762000"/>
            <a:ext cx="1052513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Отрезок</a:t>
            </a:r>
          </a:p>
        </p:txBody>
      </p:sp>
      <p:sp>
        <p:nvSpPr>
          <p:cNvPr id="19474" name="Text Box 46"/>
          <p:cNvSpPr txBox="1">
            <a:spLocks noChangeArrowheads="1"/>
          </p:cNvSpPr>
          <p:nvPr/>
        </p:nvSpPr>
        <p:spPr bwMode="auto">
          <a:xfrm>
            <a:off x="6096000" y="6096000"/>
            <a:ext cx="1816100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Прямоугольник</a:t>
            </a:r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276600" y="2806700"/>
            <a:ext cx="2895600" cy="417513"/>
            <a:chOff x="2064" y="1768"/>
            <a:chExt cx="1824" cy="263"/>
          </a:xfrm>
        </p:grpSpPr>
        <p:sp>
          <p:nvSpPr>
            <p:cNvPr id="19480" name="Text Box 47"/>
            <p:cNvSpPr txBox="1">
              <a:spLocks noChangeArrowheads="1"/>
            </p:cNvSpPr>
            <p:nvPr/>
          </p:nvSpPr>
          <p:spPr bwMode="auto">
            <a:xfrm rot="-625128">
              <a:off x="2064" y="1800"/>
              <a:ext cx="1498" cy="231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Arial" charset="0"/>
                </a:rPr>
                <a:t>Любая точка прямой</a:t>
              </a:r>
            </a:p>
          </p:txBody>
        </p:sp>
        <p:sp>
          <p:nvSpPr>
            <p:cNvPr id="19481" name="Oval 49"/>
            <p:cNvSpPr>
              <a:spLocks noChangeArrowheads="1"/>
            </p:cNvSpPr>
            <p:nvPr/>
          </p:nvSpPr>
          <p:spPr bwMode="auto">
            <a:xfrm rot="2285327">
              <a:off x="3840" y="1768"/>
              <a:ext cx="48" cy="48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6243" name="Text Box 51"/>
          <p:cNvSpPr txBox="1">
            <a:spLocks noChangeArrowheads="1"/>
          </p:cNvSpPr>
          <p:nvPr/>
        </p:nvSpPr>
        <p:spPr bwMode="auto">
          <a:xfrm>
            <a:off x="1828800" y="3276600"/>
            <a:ext cx="5903913" cy="366713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Какая точка является центром симметрии фигур?</a:t>
            </a: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1409700" y="1676400"/>
            <a:ext cx="520700" cy="609600"/>
            <a:chOff x="888" y="1056"/>
            <a:chExt cx="328" cy="384"/>
          </a:xfrm>
        </p:grpSpPr>
        <p:sp>
          <p:nvSpPr>
            <p:cNvPr id="19478" name="Line 52"/>
            <p:cNvSpPr>
              <a:spLocks noChangeShapeType="1"/>
            </p:cNvSpPr>
            <p:nvPr/>
          </p:nvSpPr>
          <p:spPr bwMode="auto">
            <a:xfrm>
              <a:off x="912" y="1056"/>
              <a:ext cx="288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Freeform 53"/>
            <p:cNvSpPr>
              <a:spLocks/>
            </p:cNvSpPr>
            <p:nvPr/>
          </p:nvSpPr>
          <p:spPr bwMode="auto">
            <a:xfrm>
              <a:off x="888" y="1064"/>
              <a:ext cx="328" cy="328"/>
            </a:xfrm>
            <a:custGeom>
              <a:avLst/>
              <a:gdLst>
                <a:gd name="T0" fmla="*/ 0 w 328"/>
                <a:gd name="T1" fmla="*/ 328 h 328"/>
                <a:gd name="T2" fmla="*/ 328 w 328"/>
                <a:gd name="T3" fmla="*/ 0 h 328"/>
                <a:gd name="T4" fmla="*/ 0 60000 65536"/>
                <a:gd name="T5" fmla="*/ 0 60000 65536"/>
                <a:gd name="T6" fmla="*/ 0 w 328"/>
                <a:gd name="T7" fmla="*/ 0 h 328"/>
                <a:gd name="T8" fmla="*/ 328 w 328"/>
                <a:gd name="T9" fmla="*/ 328 h 3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8" h="328">
                  <a:moveTo>
                    <a:pt x="0" y="328"/>
                  </a:moveTo>
                  <a:lnTo>
                    <a:pt x="328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6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776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11" grpId="0" animBg="1"/>
      <p:bldP spid="7762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533400" y="3048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Фигура называется симметричной относительно точки О, если для каждой точки фигуры симметричная ей точка относительно точки О также принадлежит этой фигуре.</a:t>
            </a:r>
          </a:p>
          <a:p>
            <a:pPr>
              <a:defRPr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Какие буквы имеют центр симметрии?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0496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5180" name="Text Box 12"/>
          <p:cNvSpPr txBox="1">
            <a:spLocks noChangeArrowheads="1"/>
          </p:cNvSpPr>
          <p:nvPr/>
        </p:nvSpPr>
        <p:spPr bwMode="auto">
          <a:xfrm>
            <a:off x="533400" y="2903538"/>
            <a:ext cx="1370013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2000" b="1">
                <a:solidFill>
                  <a:srgbClr val="FF0000"/>
                </a:solidFill>
                <a:latin typeface="Arial" charset="0"/>
              </a:rPr>
              <a:t>О</a:t>
            </a:r>
          </a:p>
        </p:txBody>
      </p:sp>
      <p:sp>
        <p:nvSpPr>
          <p:cNvPr id="775182" name="Text Box 14"/>
          <p:cNvSpPr txBox="1">
            <a:spLocks noChangeArrowheads="1"/>
          </p:cNvSpPr>
          <p:nvPr/>
        </p:nvSpPr>
        <p:spPr bwMode="auto">
          <a:xfrm>
            <a:off x="1828800" y="4572000"/>
            <a:ext cx="1484313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2000" b="1">
                <a:solidFill>
                  <a:srgbClr val="FF0000"/>
                </a:solidFill>
                <a:latin typeface="Arial" charset="0"/>
              </a:rPr>
              <a:t>Ф</a:t>
            </a:r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3657600" y="2743200"/>
            <a:ext cx="1200150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FF0000"/>
                </a:solidFill>
                <a:latin typeface="Arial" charset="0"/>
              </a:rPr>
              <a:t>S</a:t>
            </a:r>
            <a:endParaRPr lang="ru-RU" sz="1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7239000" y="4648200"/>
            <a:ext cx="1279525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2000" b="1">
                <a:solidFill>
                  <a:srgbClr val="FF0000"/>
                </a:solidFill>
                <a:latin typeface="Arial" charset="0"/>
              </a:rPr>
              <a:t>И</a:t>
            </a:r>
          </a:p>
        </p:txBody>
      </p:sp>
      <p:sp>
        <p:nvSpPr>
          <p:cNvPr id="775185" name="Text Box 17"/>
          <p:cNvSpPr txBox="1">
            <a:spLocks noChangeArrowheads="1"/>
          </p:cNvSpPr>
          <p:nvPr/>
        </p:nvSpPr>
        <p:spPr bwMode="auto">
          <a:xfrm>
            <a:off x="4648200" y="4495800"/>
            <a:ext cx="1200150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2000" b="1">
                <a:solidFill>
                  <a:srgbClr val="FF0000"/>
                </a:solidFill>
                <a:latin typeface="Arial" charset="0"/>
              </a:rPr>
              <a:t>Х</a:t>
            </a:r>
          </a:p>
        </p:txBody>
      </p:sp>
      <p:sp>
        <p:nvSpPr>
          <p:cNvPr id="775186" name="Text Box 18"/>
          <p:cNvSpPr txBox="1">
            <a:spLocks noChangeArrowheads="1"/>
          </p:cNvSpPr>
          <p:nvPr/>
        </p:nvSpPr>
        <p:spPr bwMode="auto">
          <a:xfrm>
            <a:off x="6477000" y="2819400"/>
            <a:ext cx="1114425" cy="19208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sz="12000" b="1">
                <a:solidFill>
                  <a:srgbClr val="FF0000"/>
                </a:solidFill>
                <a:latin typeface="Arial" charset="0"/>
              </a:rPr>
              <a:t>Z</a:t>
            </a:r>
            <a:endParaRPr lang="ru-RU" sz="12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5187" name="Oval 19"/>
          <p:cNvSpPr>
            <a:spLocks noChangeArrowheads="1"/>
          </p:cNvSpPr>
          <p:nvPr/>
        </p:nvSpPr>
        <p:spPr bwMode="auto">
          <a:xfrm>
            <a:off x="1181100" y="38481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5188" name="Oval 20"/>
          <p:cNvSpPr>
            <a:spLocks noChangeArrowheads="1"/>
          </p:cNvSpPr>
          <p:nvPr/>
        </p:nvSpPr>
        <p:spPr bwMode="auto">
          <a:xfrm>
            <a:off x="4229100" y="36830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5189" name="Oval 21"/>
          <p:cNvSpPr>
            <a:spLocks noChangeArrowheads="1"/>
          </p:cNvSpPr>
          <p:nvPr/>
        </p:nvSpPr>
        <p:spPr bwMode="auto">
          <a:xfrm>
            <a:off x="6946900" y="37846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5190" name="Oval 22"/>
          <p:cNvSpPr>
            <a:spLocks noChangeArrowheads="1"/>
          </p:cNvSpPr>
          <p:nvPr/>
        </p:nvSpPr>
        <p:spPr bwMode="auto">
          <a:xfrm>
            <a:off x="7823200" y="56007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5191" name="Oval 23"/>
          <p:cNvSpPr>
            <a:spLocks noChangeArrowheads="1"/>
          </p:cNvSpPr>
          <p:nvPr/>
        </p:nvSpPr>
        <p:spPr bwMode="auto">
          <a:xfrm>
            <a:off x="5207000" y="54356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5192" name="Oval 24"/>
          <p:cNvSpPr>
            <a:spLocks noChangeArrowheads="1"/>
          </p:cNvSpPr>
          <p:nvPr/>
        </p:nvSpPr>
        <p:spPr bwMode="auto">
          <a:xfrm>
            <a:off x="2540000" y="5549900"/>
            <a:ext cx="76200" cy="76200"/>
          </a:xfrm>
          <a:prstGeom prst="ellipse">
            <a:avLst/>
          </a:prstGeom>
          <a:solidFill>
            <a:srgbClr val="6600CC"/>
          </a:solidFill>
          <a:ln w="317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5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80" grpId="0"/>
      <p:bldP spid="775182" grpId="0"/>
      <p:bldP spid="775183" grpId="0"/>
      <p:bldP spid="775184" grpId="0"/>
      <p:bldP spid="775185" grpId="0"/>
      <p:bldP spid="775186" grpId="0"/>
      <p:bldP spid="775187" grpId="0" animBg="1"/>
      <p:bldP spid="775188" grpId="0" animBg="1"/>
      <p:bldP spid="775189" grpId="0" animBg="1"/>
      <p:bldP spid="775190" grpId="0" animBg="1"/>
      <p:bldP spid="775191" grpId="0" animBg="1"/>
      <p:bldP spid="7751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6" name="Rectangle 2"/>
          <p:cNvSpPr>
            <a:spLocks noChangeArrowheads="1"/>
          </p:cNvSpPr>
          <p:nvPr/>
        </p:nvSpPr>
        <p:spPr bwMode="auto">
          <a:xfrm>
            <a:off x="228600" y="2133600"/>
            <a:ext cx="87630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Стоя перед чёрной доской и рисуя на ней мелом разные фигуры, я вдруг был поражен мыслью: почему симметрия приятна глазу? Что такое симметрия? Это врождённое чувство, отвечал я себе. На чём оно основано?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114800" y="38100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>
                <a:latin typeface="Arial" charset="0"/>
              </a:rPr>
              <a:t>Л.Н.Толстой «Отрочество»</a:t>
            </a:r>
          </a:p>
        </p:txBody>
      </p:sp>
      <p:grpSp>
        <p:nvGrpSpPr>
          <p:cNvPr id="21508" name="Group 6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1511" name="Freeform 7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509" name="Picture 15" descr="nature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0060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 descr="nature3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2533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4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531" name="Picture 15" descr="2784521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7800"/>
            <a:ext cx="6934200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6"/>
          <p:cNvSpPr>
            <a:spLocks noChangeArrowheads="1"/>
          </p:cNvSpPr>
          <p:nvPr/>
        </p:nvSpPr>
        <p:spPr bwMode="auto">
          <a:xfrm>
            <a:off x="4343400" y="63817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3557" name="Freeform 5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Freeform 8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Freeform 9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3555" name="Picture 19" descr="snow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54530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1"/>
          <p:cNvSpPr>
            <a:spLocks noChangeArrowheads="1"/>
          </p:cNvSpPr>
          <p:nvPr/>
        </p:nvSpPr>
        <p:spPr bwMode="auto">
          <a:xfrm>
            <a:off x="4495800" y="62928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4581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2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3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4579" name="Picture 18" descr="snowfla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77800"/>
            <a:ext cx="6146800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9"/>
          <p:cNvSpPr>
            <a:spLocks noChangeArrowheads="1"/>
          </p:cNvSpPr>
          <p:nvPr/>
        </p:nvSpPr>
        <p:spPr bwMode="auto">
          <a:xfrm>
            <a:off x="4495800" y="62928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Симметрия относительно точки</a:t>
            </a:r>
            <a:endParaRPr lang="ru-RU" sz="2400">
              <a:latin typeface="Arial" charset="0"/>
            </a:endParaRPr>
          </a:p>
        </p:txBody>
      </p:sp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3733800" y="4572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765" name="Freeform 5"/>
          <p:cNvSpPr>
            <a:spLocks/>
          </p:cNvSpPr>
          <p:nvPr/>
        </p:nvSpPr>
        <p:spPr bwMode="auto">
          <a:xfrm>
            <a:off x="2203450" y="4610100"/>
            <a:ext cx="1555750" cy="889000"/>
          </a:xfrm>
          <a:custGeom>
            <a:avLst/>
            <a:gdLst>
              <a:gd name="T0" fmla="*/ 0 w 980"/>
              <a:gd name="T1" fmla="*/ 560 h 560"/>
              <a:gd name="T2" fmla="*/ 980 w 980"/>
              <a:gd name="T3" fmla="*/ 0 h 560"/>
              <a:gd name="T4" fmla="*/ 0 60000 65536"/>
              <a:gd name="T5" fmla="*/ 0 60000 65536"/>
              <a:gd name="T6" fmla="*/ 0 w 980"/>
              <a:gd name="T7" fmla="*/ 0 h 560"/>
              <a:gd name="T8" fmla="*/ 980 w 980"/>
              <a:gd name="T9" fmla="*/ 560 h 5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2133600" y="5486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2057400" y="541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3619500"/>
            <a:ext cx="2133600" cy="952500"/>
            <a:chOff x="1296" y="1176"/>
            <a:chExt cx="1344" cy="600"/>
          </a:xfrm>
        </p:grpSpPr>
        <p:grpSp>
          <p:nvGrpSpPr>
            <p:cNvPr id="9240" name="Group 9"/>
            <p:cNvGrpSpPr>
              <a:grpSpLocks/>
            </p:cNvGrpSpPr>
            <p:nvPr/>
          </p:nvGrpSpPr>
          <p:grpSpPr bwMode="auto">
            <a:xfrm flipH="1" flipV="1">
              <a:off x="1296" y="1176"/>
              <a:ext cx="1024" cy="600"/>
              <a:chOff x="240" y="1800"/>
              <a:chExt cx="1024" cy="600"/>
            </a:xfrm>
          </p:grpSpPr>
          <p:sp>
            <p:nvSpPr>
              <p:cNvPr id="9242" name="Freeform 10"/>
              <p:cNvSpPr>
                <a:spLocks/>
              </p:cNvSpPr>
              <p:nvPr/>
            </p:nvSpPr>
            <p:spPr bwMode="auto">
              <a:xfrm>
                <a:off x="284" y="1800"/>
                <a:ext cx="980" cy="560"/>
              </a:xfrm>
              <a:custGeom>
                <a:avLst/>
                <a:gdLst>
                  <a:gd name="T0" fmla="*/ 0 w 980"/>
                  <a:gd name="T1" fmla="*/ 560 h 560"/>
                  <a:gd name="T2" fmla="*/ 980 w 980"/>
                  <a:gd name="T3" fmla="*/ 0 h 560"/>
                  <a:gd name="T4" fmla="*/ 0 60000 65536"/>
                  <a:gd name="T5" fmla="*/ 0 60000 65536"/>
                  <a:gd name="T6" fmla="*/ 0 w 980"/>
                  <a:gd name="T7" fmla="*/ 0 h 560"/>
                  <a:gd name="T8" fmla="*/ 980 w 980"/>
                  <a:gd name="T9" fmla="*/ 560 h 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80" h="560">
                    <a:moveTo>
                      <a:pt x="0" y="560"/>
                    </a:moveTo>
                    <a:lnTo>
                      <a:pt x="98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Oval 11"/>
              <p:cNvSpPr>
                <a:spLocks noChangeArrowheads="1"/>
              </p:cNvSpPr>
              <p:nvPr/>
            </p:nvSpPr>
            <p:spPr bwMode="auto">
              <a:xfrm>
                <a:off x="240" y="2352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57772" name="Text Box 12"/>
            <p:cNvSpPr txBox="1">
              <a:spLocks noChangeArrowheads="1"/>
            </p:cNvSpPr>
            <p:nvPr/>
          </p:nvSpPr>
          <p:spPr bwMode="auto">
            <a:xfrm>
              <a:off x="2256" y="120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</p:grpSp>
      <p:sp>
        <p:nvSpPr>
          <p:cNvPr id="757773" name="Text Box 13"/>
          <p:cNvSpPr txBox="1">
            <a:spLocks noChangeArrowheads="1"/>
          </p:cNvSpPr>
          <p:nvPr/>
        </p:nvSpPr>
        <p:spPr bwMode="auto">
          <a:xfrm>
            <a:off x="36576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971800" y="4038600"/>
            <a:ext cx="1600200" cy="1143000"/>
            <a:chOff x="768" y="1440"/>
            <a:chExt cx="1008" cy="720"/>
          </a:xfrm>
        </p:grpSpPr>
        <p:sp>
          <p:nvSpPr>
            <p:cNvPr id="9238" name="Freeform 15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Freeform 16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28600" y="869950"/>
            <a:ext cx="876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Точки А и А</a:t>
            </a:r>
            <a:r>
              <a:rPr lang="ru-RU" sz="24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называются симметричными относительно точки О (центр симметрии), если О – середина отрезка АА</a:t>
            </a:r>
            <a:r>
              <a:rPr lang="ru-RU" sz="24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Точка О считается симметричной самой себе.</a:t>
            </a:r>
          </a:p>
        </p:txBody>
      </p:sp>
      <p:grpSp>
        <p:nvGrpSpPr>
          <p:cNvPr id="9227" name="Group 4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230" name="Freeform 4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4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4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4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4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4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4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Freeform 5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811" name="Text Box 51"/>
          <p:cNvSpPr txBox="1">
            <a:spLocks noChangeArrowheads="1"/>
          </p:cNvSpPr>
          <p:nvPr/>
        </p:nvSpPr>
        <p:spPr bwMode="auto">
          <a:xfrm>
            <a:off x="2895600" y="5638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Точка О – центр симметрии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9" name="Rectangle 52"/>
          <p:cNvSpPr>
            <a:spLocks noChangeArrowheads="1"/>
          </p:cNvSpPr>
          <p:nvPr/>
        </p:nvSpPr>
        <p:spPr bwMode="auto">
          <a:xfrm>
            <a:off x="457200" y="22098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  <a:latin typeface="Arial" charset="0"/>
              </a:rPr>
              <a:t>Симметрия относительно точки называется </a:t>
            </a:r>
            <a:r>
              <a:rPr lang="ru-RU" sz="2400" b="1" i="1">
                <a:solidFill>
                  <a:srgbClr val="FF0000"/>
                </a:solidFill>
                <a:latin typeface="Arial" charset="0"/>
              </a:rPr>
              <a:t>центральной симметрией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5605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603" name="Picture 13" descr="2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6477000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5"/>
          <p:cNvSpPr>
            <a:spLocks noChangeArrowheads="1"/>
          </p:cNvSpPr>
          <p:nvPr/>
        </p:nvSpPr>
        <p:spPr bwMode="auto">
          <a:xfrm>
            <a:off x="4495800" y="62928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6629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6627" name="Picture 12" descr="2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6477000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5"/>
          <p:cNvSpPr>
            <a:spLocks noChangeArrowheads="1"/>
          </p:cNvSpPr>
          <p:nvPr/>
        </p:nvSpPr>
        <p:spPr bwMode="auto">
          <a:xfrm>
            <a:off x="4495800" y="62928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7654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5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7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8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9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1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7651" name="Picture 14" descr="61791_5729473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54943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8"/>
          <p:cNvSpPr>
            <a:spLocks noChangeArrowheads="1"/>
          </p:cNvSpPr>
          <p:nvPr/>
        </p:nvSpPr>
        <p:spPr bwMode="auto">
          <a:xfrm>
            <a:off x="4495800" y="6292850"/>
            <a:ext cx="4121150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>
                <a:hlinkClick r:id="rId3"/>
              </a:rPr>
              <a:t>http://www.point.ru/photo/galleries/12876/</a:t>
            </a:r>
            <a:endParaRPr lang="ru-RU"/>
          </a:p>
          <a:p>
            <a:endParaRPr lang="ru-RU"/>
          </a:p>
        </p:txBody>
      </p:sp>
      <p:sp>
        <p:nvSpPr>
          <p:cNvPr id="27653" name="Rectangle 19"/>
          <p:cNvSpPr>
            <a:spLocks noChangeArrowheads="1"/>
          </p:cNvSpPr>
          <p:nvPr/>
        </p:nvSpPr>
        <p:spPr bwMode="auto">
          <a:xfrm>
            <a:off x="6019800" y="5638800"/>
            <a:ext cx="2868613" cy="6413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/>
              <a:t>Хотите увидеть больше? </a:t>
            </a:r>
          </a:p>
          <a:p>
            <a:r>
              <a:rPr lang="ru-RU"/>
              <a:t>ВАМ СЮДА: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8677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5" name="Picture 16" descr="article_image-image-artic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-152400"/>
            <a:ext cx="4792663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18"/>
          <p:cNvSpPr>
            <a:spLocks noChangeArrowheads="1"/>
          </p:cNvSpPr>
          <p:nvPr/>
        </p:nvSpPr>
        <p:spPr bwMode="auto">
          <a:xfrm>
            <a:off x="5410200" y="2057400"/>
            <a:ext cx="3352800" cy="28384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r>
              <a:rPr lang="ru-RU"/>
              <a:t>Причудливые формы в природе</a:t>
            </a:r>
          </a:p>
          <a:p>
            <a:endParaRPr lang="ru-RU"/>
          </a:p>
          <a:p>
            <a:r>
              <a:rPr lang="ru-RU">
                <a:hlinkClick r:id="rId4"/>
              </a:rPr>
              <a:t>http://www.lookatme.ru/flows/illyustratsiya/posts/36694-ernst-haeckel</a:t>
            </a:r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Обладает ли центральной симметрией 5-угольник?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Tafel_028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152400"/>
            <a:ext cx="49180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9701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0" name="Rectangle 15"/>
          <p:cNvSpPr>
            <a:spLocks noChangeArrowheads="1"/>
          </p:cNvSpPr>
          <p:nvPr/>
        </p:nvSpPr>
        <p:spPr bwMode="auto">
          <a:xfrm>
            <a:off x="5410200" y="2057400"/>
            <a:ext cx="3352800" cy="283845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r>
              <a:rPr lang="ru-RU"/>
              <a:t>Причудливые формы в природе</a:t>
            </a:r>
          </a:p>
          <a:p>
            <a:endParaRPr lang="ru-RU"/>
          </a:p>
          <a:p>
            <a:r>
              <a:rPr lang="ru-RU"/>
              <a:t>Хотите увидеть больше? ВАМ СЮДА:</a:t>
            </a:r>
          </a:p>
          <a:p>
            <a:endParaRPr lang="ru-RU"/>
          </a:p>
          <a:p>
            <a:r>
              <a:rPr lang="ru-RU">
                <a:hlinkClick r:id="rId3"/>
              </a:rPr>
              <a:t>http://www.lookatme.ru/flows/illyustratsiya/posts/36694-ernst-haeckel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809750" y="158750"/>
            <a:ext cx="6769100" cy="563563"/>
          </a:xfrm>
        </p:spPr>
        <p:txBody>
          <a:bodyPr/>
          <a:lstStyle/>
          <a:p>
            <a:pPr eaLnBrk="1" hangingPunct="1"/>
            <a:r>
              <a:rPr lang="ru-RU" smtClean="0"/>
              <a:t>Центральная симметрия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 b="20651"/>
          <a:stretch>
            <a:fillRect/>
          </a:stretch>
        </p:blipFill>
        <p:spPr bwMode="auto">
          <a:xfrm>
            <a:off x="455613" y="3644900"/>
            <a:ext cx="289242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3756025" y="4221163"/>
            <a:ext cx="46386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Фигуры, симметричные относительно какой-либо точки называют </a:t>
            </a:r>
            <a:r>
              <a:rPr lang="ru-RU" sz="2400" b="1">
                <a:solidFill>
                  <a:srgbClr val="C00000"/>
                </a:solidFill>
              </a:rPr>
              <a:t>центрально симметричными фигурами.</a:t>
            </a:r>
          </a:p>
          <a:p>
            <a:endParaRPr lang="ru-RU"/>
          </a:p>
        </p:txBody>
      </p:sp>
      <p:pic>
        <p:nvPicPr>
          <p:cNvPr id="10246" name="Picture 6" descr="C:\Users\Галина\Desktop\клетка.jpg"/>
          <p:cNvPicPr>
            <a:picLocks noChangeAspect="1" noChangeArrowheads="1"/>
          </p:cNvPicPr>
          <p:nvPr/>
        </p:nvPicPr>
        <p:blipFill>
          <a:blip r:embed="rId3" cstate="print"/>
          <a:srcRect l="2" r="35599" b="55730"/>
          <a:stretch>
            <a:fillRect/>
          </a:stretch>
        </p:blipFill>
        <p:spPr bwMode="auto">
          <a:xfrm>
            <a:off x="1363663" y="906463"/>
            <a:ext cx="5060950" cy="226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846263" y="2798763"/>
            <a:ext cx="4695825" cy="952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9" name="Picture 7" descr="C:\Users\Галина\Desktop\blupuls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9475" y="2667000"/>
            <a:ext cx="2571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:\Users\Галина\Desktop\blupuls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63" y="2627313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770313" y="2714625"/>
            <a:ext cx="158750" cy="14446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5332413" y="2411413"/>
            <a:ext cx="149225" cy="215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60525" y="2346325"/>
            <a:ext cx="4905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+mj-lt"/>
              </a:rPr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1488" y="2309813"/>
            <a:ext cx="5762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+mj-lt"/>
              </a:rPr>
              <a:t>А</a:t>
            </a:r>
            <a:r>
              <a:rPr lang="ru-RU" sz="2400" b="1" i="1" baseline="-25000" dirty="0">
                <a:solidFill>
                  <a:srgbClr val="000000"/>
                </a:solidFill>
                <a:latin typeface="+mj-lt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7150" y="2770188"/>
            <a:ext cx="504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rgbClr val="000000"/>
                </a:solidFill>
                <a:latin typeface="+mj-lt"/>
              </a:rPr>
              <a:t>О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60750" y="2235200"/>
            <a:ext cx="935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00"/>
                </a:solidFill>
              </a:rPr>
              <a:t>180°</a:t>
            </a:r>
          </a:p>
        </p:txBody>
      </p:sp>
      <p:sp>
        <p:nvSpPr>
          <p:cNvPr id="8" name="Дуга 7"/>
          <p:cNvSpPr/>
          <p:nvPr/>
        </p:nvSpPr>
        <p:spPr>
          <a:xfrm>
            <a:off x="2308225" y="1079500"/>
            <a:ext cx="3116263" cy="3201988"/>
          </a:xfrm>
          <a:prstGeom prst="arc">
            <a:avLst>
              <a:gd name="adj1" fmla="val 10794357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567488" y="1536700"/>
            <a:ext cx="2397125" cy="163195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/>
              <a:t>О- </a:t>
            </a:r>
            <a:r>
              <a:rPr lang="ru-RU" sz="2000" b="1" i="1" dirty="0">
                <a:solidFill>
                  <a:srgbClr val="C00000"/>
                </a:solidFill>
              </a:rPr>
              <a:t>центр симметрии</a:t>
            </a:r>
          </a:p>
          <a:p>
            <a:pPr>
              <a:defRPr/>
            </a:pPr>
            <a:r>
              <a:rPr lang="ru-RU" sz="2000" b="1" i="1" dirty="0"/>
              <a:t>А, А</a:t>
            </a:r>
            <a:r>
              <a:rPr lang="ru-RU" sz="2000" b="1" i="1" baseline="-25000" dirty="0"/>
              <a:t>1   </a:t>
            </a:r>
            <a:r>
              <a:rPr lang="ru-RU" sz="2000" b="1" i="1" dirty="0"/>
              <a:t>- </a:t>
            </a:r>
            <a:r>
              <a:rPr lang="ru-RU" sz="2000" b="1" i="1" dirty="0">
                <a:solidFill>
                  <a:srgbClr val="C00000"/>
                </a:solidFill>
              </a:rPr>
              <a:t>симметричные точки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7" grpId="0" animBg="1"/>
      <p:bldP spid="9" grpId="0" animBg="1"/>
      <p:bldP spid="10" grpId="0"/>
      <p:bldP spid="11" grpId="0"/>
      <p:bldP spid="12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7" name="Text Box 11"/>
          <p:cNvSpPr txBox="1">
            <a:spLocks noChangeArrowheads="1"/>
          </p:cNvSpPr>
          <p:nvPr/>
        </p:nvSpPr>
        <p:spPr bwMode="auto">
          <a:xfrm>
            <a:off x="4800600" y="106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38200" y="1651000"/>
            <a:ext cx="4965700" cy="1651000"/>
            <a:chOff x="864" y="2000"/>
            <a:chExt cx="3128" cy="1040"/>
          </a:xfrm>
        </p:grpSpPr>
        <p:sp>
          <p:nvSpPr>
            <p:cNvPr id="1066" name="Freeform 34"/>
            <p:cNvSpPr>
              <a:spLocks/>
            </p:cNvSpPr>
            <p:nvPr/>
          </p:nvSpPr>
          <p:spPr bwMode="auto">
            <a:xfrm>
              <a:off x="2424" y="2520"/>
              <a:ext cx="1568" cy="520"/>
            </a:xfrm>
            <a:custGeom>
              <a:avLst/>
              <a:gdLst>
                <a:gd name="T0" fmla="*/ 0 w 1568"/>
                <a:gd name="T1" fmla="*/ 0 h 520"/>
                <a:gd name="T2" fmla="*/ 1568 w 1568"/>
                <a:gd name="T3" fmla="*/ 520 h 520"/>
                <a:gd name="T4" fmla="*/ 0 60000 65536"/>
                <a:gd name="T5" fmla="*/ 0 60000 65536"/>
                <a:gd name="T6" fmla="*/ 0 w 1568"/>
                <a:gd name="T7" fmla="*/ 0 h 520"/>
                <a:gd name="T8" fmla="*/ 1568 w 1568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33"/>
            <p:cNvSpPr>
              <a:spLocks/>
            </p:cNvSpPr>
            <p:nvPr/>
          </p:nvSpPr>
          <p:spPr bwMode="auto">
            <a:xfrm>
              <a:off x="864" y="2000"/>
              <a:ext cx="1568" cy="520"/>
            </a:xfrm>
            <a:custGeom>
              <a:avLst/>
              <a:gdLst>
                <a:gd name="T0" fmla="*/ 0 w 1568"/>
                <a:gd name="T1" fmla="*/ 0 h 520"/>
                <a:gd name="T2" fmla="*/ 1568 w 1568"/>
                <a:gd name="T3" fmla="*/ 520 h 520"/>
                <a:gd name="T4" fmla="*/ 0 60000 65536"/>
                <a:gd name="T5" fmla="*/ 0 60000 65536"/>
                <a:gd name="T6" fmla="*/ 0 w 1568"/>
                <a:gd name="T7" fmla="*/ 0 h 520"/>
                <a:gd name="T8" fmla="*/ 1568 w 1568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1884" name="Freeform 28"/>
          <p:cNvSpPr>
            <a:spLocks/>
          </p:cNvSpPr>
          <p:nvPr/>
        </p:nvSpPr>
        <p:spPr bwMode="auto">
          <a:xfrm>
            <a:off x="4953000" y="1524000"/>
            <a:ext cx="850900" cy="1752600"/>
          </a:xfrm>
          <a:custGeom>
            <a:avLst/>
            <a:gdLst>
              <a:gd name="T0" fmla="*/ 536 w 536"/>
              <a:gd name="T1" fmla="*/ 1104 h 1104"/>
              <a:gd name="T2" fmla="*/ 0 w 536"/>
              <a:gd name="T3" fmla="*/ 0 h 1104"/>
              <a:gd name="T4" fmla="*/ 0 60000 65536"/>
              <a:gd name="T5" fmla="*/ 0 60000 65536"/>
              <a:gd name="T6" fmla="*/ 0 w 536"/>
              <a:gd name="T7" fmla="*/ 0 h 1104"/>
              <a:gd name="T8" fmla="*/ 536 w 536"/>
              <a:gd name="T9" fmla="*/ 1104 h 1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6" h="1104">
                <a:moveTo>
                  <a:pt x="536" y="1104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30" name="Oval 3"/>
          <p:cNvSpPr>
            <a:spLocks noChangeArrowheads="1"/>
          </p:cNvSpPr>
          <p:nvPr/>
        </p:nvSpPr>
        <p:spPr bwMode="auto">
          <a:xfrm>
            <a:off x="32766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1860" name="Freeform 4"/>
          <p:cNvSpPr>
            <a:spLocks/>
          </p:cNvSpPr>
          <p:nvPr/>
        </p:nvSpPr>
        <p:spPr bwMode="auto">
          <a:xfrm>
            <a:off x="1746250" y="2476500"/>
            <a:ext cx="1555750" cy="889000"/>
          </a:xfrm>
          <a:custGeom>
            <a:avLst/>
            <a:gdLst>
              <a:gd name="T0" fmla="*/ 0 w 980"/>
              <a:gd name="T1" fmla="*/ 560 h 560"/>
              <a:gd name="T2" fmla="*/ 980 w 980"/>
              <a:gd name="T3" fmla="*/ 0 h 560"/>
              <a:gd name="T4" fmla="*/ 0 60000 65536"/>
              <a:gd name="T5" fmla="*/ 0 60000 65536"/>
              <a:gd name="T6" fmla="*/ 0 w 980"/>
              <a:gd name="T7" fmla="*/ 0 h 560"/>
              <a:gd name="T8" fmla="*/ 980 w 980"/>
              <a:gd name="T9" fmla="*/ 560 h 5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2" name="Oval 5"/>
          <p:cNvSpPr>
            <a:spLocks noChangeArrowheads="1"/>
          </p:cNvSpPr>
          <p:nvPr/>
        </p:nvSpPr>
        <p:spPr bwMode="auto">
          <a:xfrm>
            <a:off x="1676400" y="3352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1600200" y="3276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flipH="1" flipV="1">
            <a:off x="3352800" y="1485900"/>
            <a:ext cx="1625600" cy="952500"/>
            <a:chOff x="240" y="1800"/>
            <a:chExt cx="1024" cy="600"/>
          </a:xfrm>
        </p:grpSpPr>
        <p:sp>
          <p:nvSpPr>
            <p:cNvPr id="1064" name="Freeform 9"/>
            <p:cNvSpPr>
              <a:spLocks/>
            </p:cNvSpPr>
            <p:nvPr/>
          </p:nvSpPr>
          <p:spPr bwMode="auto">
            <a:xfrm>
              <a:off x="284" y="1800"/>
              <a:ext cx="980" cy="560"/>
            </a:xfrm>
            <a:custGeom>
              <a:avLst/>
              <a:gdLst>
                <a:gd name="T0" fmla="*/ 0 w 980"/>
                <a:gd name="T1" fmla="*/ 560 h 560"/>
                <a:gd name="T2" fmla="*/ 980 w 980"/>
                <a:gd name="T3" fmla="*/ 0 h 560"/>
                <a:gd name="T4" fmla="*/ 0 60000 65536"/>
                <a:gd name="T5" fmla="*/ 0 60000 65536"/>
                <a:gd name="T6" fmla="*/ 0 w 980"/>
                <a:gd name="T7" fmla="*/ 0 h 560"/>
                <a:gd name="T8" fmla="*/ 980 w 980"/>
                <a:gd name="T9" fmla="*/ 560 h 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0" h="560">
                  <a:moveTo>
                    <a:pt x="0" y="560"/>
                  </a:moveTo>
                  <a:lnTo>
                    <a:pt x="98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Oval 10"/>
            <p:cNvSpPr>
              <a:spLocks noChangeArrowheads="1"/>
            </p:cNvSpPr>
            <p:nvPr/>
          </p:nvSpPr>
          <p:spPr bwMode="auto">
            <a:xfrm>
              <a:off x="240" y="235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61868" name="Text Box 12"/>
          <p:cNvSpPr txBox="1">
            <a:spLocks noChangeArrowheads="1"/>
          </p:cNvSpPr>
          <p:nvPr/>
        </p:nvSpPr>
        <p:spPr bwMode="auto">
          <a:xfrm>
            <a:off x="30480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14600" y="1905000"/>
            <a:ext cx="1600200" cy="1143000"/>
            <a:chOff x="768" y="1440"/>
            <a:chExt cx="1008" cy="720"/>
          </a:xfrm>
        </p:grpSpPr>
        <p:sp>
          <p:nvSpPr>
            <p:cNvPr id="1062" name="Freeform 14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15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7" name="Text Box 16"/>
          <p:cNvSpPr txBox="1">
            <a:spLocks noChangeArrowheads="1"/>
          </p:cNvSpPr>
          <p:nvPr/>
        </p:nvSpPr>
        <p:spPr bwMode="auto">
          <a:xfrm>
            <a:off x="609600" y="1524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Построить отрезок А</a:t>
            </a:r>
            <a:r>
              <a:rPr lang="ru-RU" sz="24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В</a:t>
            </a:r>
            <a:r>
              <a:rPr lang="ru-RU" sz="24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 симметричный отрезку АВ относительно точки О</a:t>
            </a:r>
          </a:p>
        </p:txBody>
      </p:sp>
      <p:grpSp>
        <p:nvGrpSpPr>
          <p:cNvPr id="1038" name="Group 17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1054" name="Freeform 1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2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2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Freeform 2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Freeform 2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1882" name="Text Box 26"/>
          <p:cNvSpPr txBox="1">
            <a:spLocks noChangeArrowheads="1"/>
          </p:cNvSpPr>
          <p:nvPr/>
        </p:nvSpPr>
        <p:spPr bwMode="auto">
          <a:xfrm>
            <a:off x="5867400" y="6096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Точка О – </a:t>
            </a:r>
          </a:p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 симметрии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0" name="Line 27"/>
          <p:cNvSpPr>
            <a:spLocks noChangeShapeType="1"/>
          </p:cNvSpPr>
          <p:nvPr/>
        </p:nvSpPr>
        <p:spPr bwMode="auto">
          <a:xfrm flipH="1" flipV="1">
            <a:off x="838200" y="1676400"/>
            <a:ext cx="83820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61885" name="Text Box 29"/>
          <p:cNvSpPr txBox="1">
            <a:spLocks noChangeArrowheads="1"/>
          </p:cNvSpPr>
          <p:nvPr/>
        </p:nvSpPr>
        <p:spPr bwMode="auto">
          <a:xfrm>
            <a:off x="381000" y="121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042" name="Oval 31"/>
          <p:cNvSpPr>
            <a:spLocks noChangeArrowheads="1"/>
          </p:cNvSpPr>
          <p:nvPr/>
        </p:nvSpPr>
        <p:spPr bwMode="auto">
          <a:xfrm>
            <a:off x="800100" y="1625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778500" y="3124200"/>
            <a:ext cx="698500" cy="457200"/>
            <a:chOff x="3976" y="2928"/>
            <a:chExt cx="440" cy="288"/>
          </a:xfrm>
        </p:grpSpPr>
        <p:sp>
          <p:nvSpPr>
            <p:cNvPr id="761886" name="Text Box 30"/>
            <p:cNvSpPr txBox="1">
              <a:spLocks noChangeArrowheads="1"/>
            </p:cNvSpPr>
            <p:nvPr/>
          </p:nvSpPr>
          <p:spPr bwMode="auto">
            <a:xfrm>
              <a:off x="4032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1053" name="Oval 35"/>
            <p:cNvSpPr>
              <a:spLocks noChangeArrowheads="1"/>
            </p:cNvSpPr>
            <p:nvPr/>
          </p:nvSpPr>
          <p:spPr bwMode="auto">
            <a:xfrm>
              <a:off x="3976" y="3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828800" y="1828800"/>
            <a:ext cx="2806700" cy="1244600"/>
            <a:chOff x="1488" y="2112"/>
            <a:chExt cx="1768" cy="784"/>
          </a:xfrm>
        </p:grpSpPr>
        <p:grpSp>
          <p:nvGrpSpPr>
            <p:cNvPr id="1046" name="Group 38"/>
            <p:cNvGrpSpPr>
              <a:grpSpLocks/>
            </p:cNvGrpSpPr>
            <p:nvPr/>
          </p:nvGrpSpPr>
          <p:grpSpPr bwMode="auto">
            <a:xfrm>
              <a:off x="1488" y="2112"/>
              <a:ext cx="88" cy="208"/>
              <a:chOff x="1488" y="2112"/>
              <a:chExt cx="88" cy="208"/>
            </a:xfrm>
          </p:grpSpPr>
          <p:sp>
            <p:nvSpPr>
              <p:cNvPr id="1050" name="Line 36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7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7" name="Group 39"/>
            <p:cNvGrpSpPr>
              <a:grpSpLocks/>
            </p:cNvGrpSpPr>
            <p:nvPr/>
          </p:nvGrpSpPr>
          <p:grpSpPr bwMode="auto">
            <a:xfrm>
              <a:off x="3168" y="2688"/>
              <a:ext cx="88" cy="208"/>
              <a:chOff x="1488" y="2112"/>
              <a:chExt cx="88" cy="208"/>
            </a:xfrm>
          </p:grpSpPr>
          <p:sp>
            <p:nvSpPr>
              <p:cNvPr id="1048" name="Line 40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Line 41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761901" name="Object 45"/>
          <p:cNvGraphicFramePr>
            <a:graphicFrameLocks noChangeAspect="1"/>
          </p:cNvGraphicFramePr>
          <p:nvPr/>
        </p:nvGraphicFramePr>
        <p:xfrm>
          <a:off x="1143000" y="3886200"/>
          <a:ext cx="6781800" cy="754063"/>
        </p:xfrm>
        <a:graphic>
          <a:graphicData uri="http://schemas.openxmlformats.org/presentationml/2006/ole">
            <p:oleObj spid="_x0000_s1026" name="Формула" r:id="rId4" imgW="1942920" imgH="215640" progId="Equation.3">
              <p:embed/>
            </p:oleObj>
          </a:graphicData>
        </a:graphic>
      </p:graphicFrame>
      <p:sp>
        <p:nvSpPr>
          <p:cNvPr id="761902" name="Text Box 46"/>
          <p:cNvSpPr txBox="1">
            <a:spLocks noChangeArrowheads="1"/>
          </p:cNvSpPr>
          <p:nvPr/>
        </p:nvSpPr>
        <p:spPr bwMode="auto">
          <a:xfrm>
            <a:off x="457200" y="4876800"/>
            <a:ext cx="861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Замечание: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latin typeface="Arial" charset="0"/>
              </a:rPr>
              <a:t>при симметрии относительно центра изменился порядок точек (верх-низ, право-лево).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latin typeface="Arial" charset="0"/>
              </a:rPr>
              <a:t>Например, точка А отобразилась снизу вверх; она была правее точки В, а ее образ точка А</a:t>
            </a:r>
            <a:r>
              <a:rPr lang="ru-RU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 оказалась левее точки В</a:t>
            </a:r>
            <a:r>
              <a:rPr lang="ru-RU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6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6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6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67" grpId="0"/>
      <p:bldP spid="761884" grpId="0" animBg="1"/>
      <p:bldP spid="761860" grpId="0" animBg="1"/>
      <p:bldP spid="7619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Text Box 2"/>
          <p:cNvSpPr txBox="1">
            <a:spLocks noChangeArrowheads="1"/>
          </p:cNvSpPr>
          <p:nvPr/>
        </p:nvSpPr>
        <p:spPr bwMode="auto">
          <a:xfrm>
            <a:off x="4876800" y="1600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2209800"/>
            <a:ext cx="4965700" cy="1651000"/>
            <a:chOff x="864" y="2000"/>
            <a:chExt cx="3128" cy="1040"/>
          </a:xfrm>
        </p:grpSpPr>
        <p:sp>
          <p:nvSpPr>
            <p:cNvPr id="2097" name="Freeform 4"/>
            <p:cNvSpPr>
              <a:spLocks/>
            </p:cNvSpPr>
            <p:nvPr/>
          </p:nvSpPr>
          <p:spPr bwMode="auto">
            <a:xfrm>
              <a:off x="2424" y="2520"/>
              <a:ext cx="1568" cy="520"/>
            </a:xfrm>
            <a:custGeom>
              <a:avLst/>
              <a:gdLst>
                <a:gd name="T0" fmla="*/ 0 w 1568"/>
                <a:gd name="T1" fmla="*/ 0 h 520"/>
                <a:gd name="T2" fmla="*/ 1568 w 1568"/>
                <a:gd name="T3" fmla="*/ 520 h 520"/>
                <a:gd name="T4" fmla="*/ 0 60000 65536"/>
                <a:gd name="T5" fmla="*/ 0 60000 65536"/>
                <a:gd name="T6" fmla="*/ 0 w 1568"/>
                <a:gd name="T7" fmla="*/ 0 h 520"/>
                <a:gd name="T8" fmla="*/ 1568 w 1568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8" name="Freeform 5"/>
            <p:cNvSpPr>
              <a:spLocks/>
            </p:cNvSpPr>
            <p:nvPr/>
          </p:nvSpPr>
          <p:spPr bwMode="auto">
            <a:xfrm>
              <a:off x="864" y="2000"/>
              <a:ext cx="1568" cy="520"/>
            </a:xfrm>
            <a:custGeom>
              <a:avLst/>
              <a:gdLst>
                <a:gd name="T0" fmla="*/ 0 w 1568"/>
                <a:gd name="T1" fmla="*/ 0 h 520"/>
                <a:gd name="T2" fmla="*/ 1568 w 1568"/>
                <a:gd name="T3" fmla="*/ 520 h 520"/>
                <a:gd name="T4" fmla="*/ 0 60000 65536"/>
                <a:gd name="T5" fmla="*/ 0 60000 65536"/>
                <a:gd name="T6" fmla="*/ 0 w 1568"/>
                <a:gd name="T7" fmla="*/ 0 h 520"/>
                <a:gd name="T8" fmla="*/ 1568 w 1568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8" h="520">
                  <a:moveTo>
                    <a:pt x="0" y="0"/>
                  </a:moveTo>
                  <a:lnTo>
                    <a:pt x="1568" y="52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7222" name="Freeform 6"/>
          <p:cNvSpPr>
            <a:spLocks/>
          </p:cNvSpPr>
          <p:nvPr/>
        </p:nvSpPr>
        <p:spPr bwMode="auto">
          <a:xfrm>
            <a:off x="4940300" y="2095500"/>
            <a:ext cx="1905000" cy="3848100"/>
          </a:xfrm>
          <a:custGeom>
            <a:avLst/>
            <a:gdLst>
              <a:gd name="T0" fmla="*/ 1200 w 1200"/>
              <a:gd name="T1" fmla="*/ 2424 h 2424"/>
              <a:gd name="T2" fmla="*/ 0 w 1200"/>
              <a:gd name="T3" fmla="*/ 0 h 2424"/>
              <a:gd name="T4" fmla="*/ 0 60000 65536"/>
              <a:gd name="T5" fmla="*/ 0 60000 65536"/>
              <a:gd name="T6" fmla="*/ 0 w 1200"/>
              <a:gd name="T7" fmla="*/ 0 h 2424"/>
              <a:gd name="T8" fmla="*/ 1200 w 1200"/>
              <a:gd name="T9" fmla="*/ 2424 h 24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00" h="2424">
                <a:moveTo>
                  <a:pt x="1200" y="2424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54" name="Oval 7"/>
          <p:cNvSpPr>
            <a:spLocks noChangeArrowheads="1"/>
          </p:cNvSpPr>
          <p:nvPr/>
        </p:nvSpPr>
        <p:spPr bwMode="auto">
          <a:xfrm>
            <a:off x="3276600" y="299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7224" name="Freeform 8"/>
          <p:cNvSpPr>
            <a:spLocks/>
          </p:cNvSpPr>
          <p:nvPr/>
        </p:nvSpPr>
        <p:spPr bwMode="auto">
          <a:xfrm>
            <a:off x="1746250" y="3035300"/>
            <a:ext cx="1555750" cy="889000"/>
          </a:xfrm>
          <a:custGeom>
            <a:avLst/>
            <a:gdLst>
              <a:gd name="T0" fmla="*/ 0 w 980"/>
              <a:gd name="T1" fmla="*/ 560 h 560"/>
              <a:gd name="T2" fmla="*/ 980 w 980"/>
              <a:gd name="T3" fmla="*/ 0 h 560"/>
              <a:gd name="T4" fmla="*/ 0 60000 65536"/>
              <a:gd name="T5" fmla="*/ 0 60000 65536"/>
              <a:gd name="T6" fmla="*/ 0 w 980"/>
              <a:gd name="T7" fmla="*/ 0 h 560"/>
              <a:gd name="T8" fmla="*/ 980 w 980"/>
              <a:gd name="T9" fmla="*/ 560 h 5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0" h="560">
                <a:moveTo>
                  <a:pt x="0" y="560"/>
                </a:moveTo>
                <a:lnTo>
                  <a:pt x="98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 flipH="1" flipV="1">
            <a:off x="3352800" y="2044700"/>
            <a:ext cx="1625600" cy="952500"/>
            <a:chOff x="240" y="1800"/>
            <a:chExt cx="1024" cy="600"/>
          </a:xfrm>
        </p:grpSpPr>
        <p:sp>
          <p:nvSpPr>
            <p:cNvPr id="2095" name="Freeform 12"/>
            <p:cNvSpPr>
              <a:spLocks/>
            </p:cNvSpPr>
            <p:nvPr/>
          </p:nvSpPr>
          <p:spPr bwMode="auto">
            <a:xfrm>
              <a:off x="284" y="1800"/>
              <a:ext cx="980" cy="560"/>
            </a:xfrm>
            <a:custGeom>
              <a:avLst/>
              <a:gdLst>
                <a:gd name="T0" fmla="*/ 0 w 980"/>
                <a:gd name="T1" fmla="*/ 560 h 560"/>
                <a:gd name="T2" fmla="*/ 980 w 980"/>
                <a:gd name="T3" fmla="*/ 0 h 560"/>
                <a:gd name="T4" fmla="*/ 0 60000 65536"/>
                <a:gd name="T5" fmla="*/ 0 60000 65536"/>
                <a:gd name="T6" fmla="*/ 0 w 980"/>
                <a:gd name="T7" fmla="*/ 0 h 560"/>
                <a:gd name="T8" fmla="*/ 980 w 980"/>
                <a:gd name="T9" fmla="*/ 560 h 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0" h="560">
                  <a:moveTo>
                    <a:pt x="0" y="560"/>
                  </a:moveTo>
                  <a:lnTo>
                    <a:pt x="98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6" name="Oval 13"/>
            <p:cNvSpPr>
              <a:spLocks noChangeArrowheads="1"/>
            </p:cNvSpPr>
            <p:nvPr/>
          </p:nvSpPr>
          <p:spPr bwMode="auto">
            <a:xfrm>
              <a:off x="240" y="235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7230" name="Text Box 14"/>
          <p:cNvSpPr txBox="1">
            <a:spLocks noChangeArrowheads="1"/>
          </p:cNvSpPr>
          <p:nvPr/>
        </p:nvSpPr>
        <p:spPr bwMode="auto">
          <a:xfrm>
            <a:off x="3048000" y="3073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514600" y="2463800"/>
            <a:ext cx="1600200" cy="1143000"/>
            <a:chOff x="768" y="1440"/>
            <a:chExt cx="1008" cy="720"/>
          </a:xfrm>
        </p:grpSpPr>
        <p:sp>
          <p:nvSpPr>
            <p:cNvPr id="2093" name="Freeform 16"/>
            <p:cNvSpPr>
              <a:spLocks/>
            </p:cNvSpPr>
            <p:nvPr/>
          </p:nvSpPr>
          <p:spPr bwMode="auto">
            <a:xfrm>
              <a:off x="768" y="200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4" name="Freeform 17"/>
            <p:cNvSpPr>
              <a:spLocks/>
            </p:cNvSpPr>
            <p:nvPr/>
          </p:nvSpPr>
          <p:spPr bwMode="auto">
            <a:xfrm>
              <a:off x="1728" y="1440"/>
              <a:ext cx="48" cy="160"/>
            </a:xfrm>
            <a:custGeom>
              <a:avLst/>
              <a:gdLst>
                <a:gd name="T0" fmla="*/ 0 w 48"/>
                <a:gd name="T1" fmla="*/ 0 h 160"/>
                <a:gd name="T2" fmla="*/ 48 w 48"/>
                <a:gd name="T3" fmla="*/ 160 h 160"/>
                <a:gd name="T4" fmla="*/ 0 60000 65536"/>
                <a:gd name="T5" fmla="*/ 0 60000 65536"/>
                <a:gd name="T6" fmla="*/ 0 w 48"/>
                <a:gd name="T7" fmla="*/ 0 h 160"/>
                <a:gd name="T8" fmla="*/ 48 w 48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60">
                  <a:moveTo>
                    <a:pt x="0" y="0"/>
                  </a:moveTo>
                  <a:lnTo>
                    <a:pt x="48" y="1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609600" y="3048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Построить луч 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     </a:t>
            </a:r>
            <a:r>
              <a:rPr lang="ru-RU" sz="2400">
                <a:solidFill>
                  <a:schemeClr val="tx2"/>
                </a:solidFill>
                <a:latin typeface="Arial" charset="0"/>
              </a:rPr>
              <a:t>симметричный лучу</a:t>
            </a:r>
            <a:endParaRPr lang="en-US" sz="2400">
              <a:solidFill>
                <a:schemeClr val="tx2"/>
              </a:solidFill>
              <a:latin typeface="Arial" charset="0"/>
            </a:endParaRPr>
          </a:p>
          <a:p>
            <a:r>
              <a:rPr lang="ru-RU" sz="2400">
                <a:solidFill>
                  <a:schemeClr val="tx2"/>
                </a:solidFill>
                <a:latin typeface="Arial" charset="0"/>
              </a:rPr>
              <a:t>относительно точки О</a:t>
            </a:r>
          </a:p>
        </p:txBody>
      </p:sp>
      <p:grpSp>
        <p:nvGrpSpPr>
          <p:cNvPr id="2060" name="Group 19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2085" name="Freeform 2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6" name="Freeform 2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7" name="Freeform 2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8" name="Freeform 2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9" name="Freeform 2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Freeform 2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Freeform 2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2" name="Freeform 2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77244" name="Text Box 28"/>
          <p:cNvSpPr txBox="1">
            <a:spLocks noChangeArrowheads="1"/>
          </p:cNvSpPr>
          <p:nvPr/>
        </p:nvSpPr>
        <p:spPr bwMode="auto">
          <a:xfrm>
            <a:off x="5943600" y="7620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Точка О – </a:t>
            </a:r>
          </a:p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центр симметрии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62" name="Freeform 29"/>
          <p:cNvSpPr>
            <a:spLocks/>
          </p:cNvSpPr>
          <p:nvPr/>
        </p:nvSpPr>
        <p:spPr bwMode="auto">
          <a:xfrm>
            <a:off x="241300" y="1066800"/>
            <a:ext cx="1460500" cy="2882900"/>
          </a:xfrm>
          <a:custGeom>
            <a:avLst/>
            <a:gdLst>
              <a:gd name="T0" fmla="*/ 920 w 920"/>
              <a:gd name="T1" fmla="*/ 1816 h 1816"/>
              <a:gd name="T2" fmla="*/ 0 w 920"/>
              <a:gd name="T3" fmla="*/ 0 h 1816"/>
              <a:gd name="T4" fmla="*/ 0 60000 65536"/>
              <a:gd name="T5" fmla="*/ 0 60000 65536"/>
              <a:gd name="T6" fmla="*/ 0 w 920"/>
              <a:gd name="T7" fmla="*/ 0 h 1816"/>
              <a:gd name="T8" fmla="*/ 920 w 920"/>
              <a:gd name="T9" fmla="*/ 1816 h 1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0" h="1816">
                <a:moveTo>
                  <a:pt x="920" y="1816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381000" y="1778000"/>
            <a:ext cx="609600" cy="482600"/>
            <a:chOff x="240" y="768"/>
            <a:chExt cx="384" cy="304"/>
          </a:xfrm>
        </p:grpSpPr>
        <p:sp>
          <p:nvSpPr>
            <p:cNvPr id="777246" name="Text Box 30"/>
            <p:cNvSpPr txBox="1">
              <a:spLocks noChangeArrowheads="1"/>
            </p:cNvSpPr>
            <p:nvPr/>
          </p:nvSpPr>
          <p:spPr bwMode="auto">
            <a:xfrm>
              <a:off x="240" y="76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2084" name="Oval 31"/>
            <p:cNvSpPr>
              <a:spLocks noChangeArrowheads="1"/>
            </p:cNvSpPr>
            <p:nvPr/>
          </p:nvSpPr>
          <p:spPr bwMode="auto">
            <a:xfrm>
              <a:off x="504" y="1024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778500" y="3683000"/>
            <a:ext cx="698500" cy="457200"/>
            <a:chOff x="3976" y="2928"/>
            <a:chExt cx="440" cy="288"/>
          </a:xfrm>
        </p:grpSpPr>
        <p:sp>
          <p:nvSpPr>
            <p:cNvPr id="777249" name="Text Box 33"/>
            <p:cNvSpPr txBox="1">
              <a:spLocks noChangeArrowheads="1"/>
            </p:cNvSpPr>
            <p:nvPr/>
          </p:nvSpPr>
          <p:spPr bwMode="auto">
            <a:xfrm>
              <a:off x="4032" y="292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3976" y="3016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828800" y="2387600"/>
            <a:ext cx="2806700" cy="1244600"/>
            <a:chOff x="1488" y="2112"/>
            <a:chExt cx="1768" cy="784"/>
          </a:xfrm>
        </p:grpSpPr>
        <p:grpSp>
          <p:nvGrpSpPr>
            <p:cNvPr id="2075" name="Group 36"/>
            <p:cNvGrpSpPr>
              <a:grpSpLocks/>
            </p:cNvGrpSpPr>
            <p:nvPr/>
          </p:nvGrpSpPr>
          <p:grpSpPr bwMode="auto">
            <a:xfrm>
              <a:off x="1488" y="2112"/>
              <a:ext cx="88" cy="208"/>
              <a:chOff x="1488" y="2112"/>
              <a:chExt cx="88" cy="208"/>
            </a:xfrm>
          </p:grpSpPr>
          <p:sp>
            <p:nvSpPr>
              <p:cNvPr id="2079" name="Line 37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Line 38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76" name="Group 39"/>
            <p:cNvGrpSpPr>
              <a:grpSpLocks/>
            </p:cNvGrpSpPr>
            <p:nvPr/>
          </p:nvGrpSpPr>
          <p:grpSpPr bwMode="auto">
            <a:xfrm>
              <a:off x="3168" y="2688"/>
              <a:ext cx="88" cy="208"/>
              <a:chOff x="1488" y="2112"/>
              <a:chExt cx="88" cy="208"/>
            </a:xfrm>
          </p:grpSpPr>
          <p:sp>
            <p:nvSpPr>
              <p:cNvPr id="2077" name="Line 40"/>
              <p:cNvSpPr>
                <a:spLocks noChangeShapeType="1"/>
              </p:cNvSpPr>
              <p:nvPr/>
            </p:nvSpPr>
            <p:spPr bwMode="auto">
              <a:xfrm flipH="1">
                <a:off x="1488" y="2112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Line 41"/>
              <p:cNvSpPr>
                <a:spLocks noChangeShapeType="1"/>
              </p:cNvSpPr>
              <p:nvPr/>
            </p:nvSpPr>
            <p:spPr bwMode="auto">
              <a:xfrm flipH="1">
                <a:off x="1528" y="212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777258" name="Object 42"/>
          <p:cNvGraphicFramePr>
            <a:graphicFrameLocks noChangeAspect="1"/>
          </p:cNvGraphicFramePr>
          <p:nvPr/>
        </p:nvGraphicFramePr>
        <p:xfrm>
          <a:off x="609600" y="5943600"/>
          <a:ext cx="6781800" cy="754063"/>
        </p:xfrm>
        <a:graphic>
          <a:graphicData uri="http://schemas.openxmlformats.org/presentationml/2006/ole">
            <p:oleObj spid="_x0000_s2050" name="Формула" r:id="rId4" imgW="1942920" imgH="215640" progId="Equation.3">
              <p:embed/>
            </p:oleObj>
          </a:graphicData>
        </a:graphic>
      </p:graphicFrame>
      <p:sp>
        <p:nvSpPr>
          <p:cNvPr id="777260" name="Rectangle 44"/>
          <p:cNvSpPr>
            <a:spLocks noChangeArrowheads="1"/>
          </p:cNvSpPr>
          <p:nvPr/>
        </p:nvSpPr>
        <p:spPr bwMode="auto">
          <a:xfrm>
            <a:off x="2819400" y="762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7261" name="Rectangle 45"/>
          <p:cNvSpPr>
            <a:spLocks noChangeArrowheads="1"/>
          </p:cNvSpPr>
          <p:nvPr/>
        </p:nvSpPr>
        <p:spPr bwMode="auto">
          <a:xfrm>
            <a:off x="6248400" y="762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8" name="Oval 48"/>
          <p:cNvSpPr>
            <a:spLocks noChangeArrowheads="1"/>
          </p:cNvSpPr>
          <p:nvPr/>
        </p:nvSpPr>
        <p:spPr bwMode="auto">
          <a:xfrm>
            <a:off x="1676400" y="391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1600200" y="3835400"/>
            <a:ext cx="609600" cy="457200"/>
            <a:chOff x="1008" y="2064"/>
            <a:chExt cx="384" cy="288"/>
          </a:xfrm>
        </p:grpSpPr>
        <p:sp>
          <p:nvSpPr>
            <p:cNvPr id="2073" name="Oval 9"/>
            <p:cNvSpPr>
              <a:spLocks noChangeArrowheads="1"/>
            </p:cNvSpPr>
            <p:nvPr/>
          </p:nvSpPr>
          <p:spPr bwMode="auto">
            <a:xfrm>
              <a:off x="1056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7226" name="Text Box 10"/>
            <p:cNvSpPr txBox="1">
              <a:spLocks noChangeArrowheads="1"/>
            </p:cNvSpPr>
            <p:nvPr/>
          </p:nvSpPr>
          <p:spPr bwMode="auto">
            <a:xfrm>
              <a:off x="100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</p:grpSp>
      <p:sp>
        <p:nvSpPr>
          <p:cNvPr id="777265" name="Rectangle 49"/>
          <p:cNvSpPr>
            <a:spLocks noChangeArrowheads="1"/>
          </p:cNvSpPr>
          <p:nvPr/>
        </p:nvSpPr>
        <p:spPr bwMode="auto">
          <a:xfrm>
            <a:off x="457200" y="9906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7266" name="Rectangle 50"/>
          <p:cNvSpPr>
            <a:spLocks noChangeArrowheads="1"/>
          </p:cNvSpPr>
          <p:nvPr/>
        </p:nvSpPr>
        <p:spPr bwMode="auto">
          <a:xfrm>
            <a:off x="6400800" y="4495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000" b="1" i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7267" name="Text Box 51"/>
          <p:cNvSpPr txBox="1">
            <a:spLocks noChangeArrowheads="1"/>
          </p:cNvSpPr>
          <p:nvPr/>
        </p:nvSpPr>
        <p:spPr bwMode="auto">
          <a:xfrm>
            <a:off x="3810000" y="12954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" charset="0"/>
              </a:rPr>
              <a:t>Начало луча</a:t>
            </a:r>
            <a:endParaRPr lang="ru-RU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7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500" fill="hold"/>
                                        <p:tgtEl>
                                          <p:spTgt spid="77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77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7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8" grpId="0"/>
      <p:bldP spid="777222" grpId="0" animBg="1"/>
      <p:bldP spid="777224" grpId="0" animBg="1"/>
      <p:bldP spid="777266" grpId="0"/>
      <p:bldP spid="777267" grpId="0"/>
      <p:bldP spid="77726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3103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6" name="Freeform 68"/>
          <p:cNvSpPr>
            <a:spLocks/>
          </p:cNvSpPr>
          <p:nvPr/>
        </p:nvSpPr>
        <p:spPr bwMode="auto">
          <a:xfrm>
            <a:off x="571500" y="328613"/>
            <a:ext cx="2667000" cy="2193925"/>
          </a:xfrm>
          <a:custGeom>
            <a:avLst/>
            <a:gdLst>
              <a:gd name="T0" fmla="*/ 0 w 1680"/>
              <a:gd name="T1" fmla="*/ 960 h 1440"/>
              <a:gd name="T2" fmla="*/ 1680 w 1680"/>
              <a:gd name="T3" fmla="*/ 0 h 1440"/>
              <a:gd name="T4" fmla="*/ 1056 w 1680"/>
              <a:gd name="T5" fmla="*/ 1440 h 1440"/>
              <a:gd name="T6" fmla="*/ 0 w 1680"/>
              <a:gd name="T7" fmla="*/ 960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1440"/>
              <a:gd name="T14" fmla="*/ 1680 w 1680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1440">
                <a:moveTo>
                  <a:pt x="0" y="960"/>
                </a:moveTo>
                <a:lnTo>
                  <a:pt x="1680" y="0"/>
                </a:lnTo>
                <a:lnTo>
                  <a:pt x="1056" y="1440"/>
                </a:lnTo>
                <a:lnTo>
                  <a:pt x="0" y="960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2247900" y="2522538"/>
            <a:ext cx="596900" cy="1900237"/>
            <a:chOff x="1704" y="1589"/>
            <a:chExt cx="376" cy="1197"/>
          </a:xfrm>
        </p:grpSpPr>
        <p:sp>
          <p:nvSpPr>
            <p:cNvPr id="3100" name="Freeform 69"/>
            <p:cNvSpPr>
              <a:spLocks/>
            </p:cNvSpPr>
            <p:nvPr/>
          </p:nvSpPr>
          <p:spPr bwMode="auto">
            <a:xfrm>
              <a:off x="1704" y="1589"/>
              <a:ext cx="168" cy="575"/>
            </a:xfrm>
            <a:custGeom>
              <a:avLst/>
              <a:gdLst>
                <a:gd name="T0" fmla="*/ 0 w 168"/>
                <a:gd name="T1" fmla="*/ 0 h 600"/>
                <a:gd name="T2" fmla="*/ 168 w 168"/>
                <a:gd name="T3" fmla="*/ 600 h 600"/>
                <a:gd name="T4" fmla="*/ 0 60000 65536"/>
                <a:gd name="T5" fmla="*/ 0 60000 65536"/>
                <a:gd name="T6" fmla="*/ 0 w 168"/>
                <a:gd name="T7" fmla="*/ 0 h 600"/>
                <a:gd name="T8" fmla="*/ 168 w 168"/>
                <a:gd name="T9" fmla="*/ 600 h 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600">
                  <a:moveTo>
                    <a:pt x="0" y="0"/>
                  </a:moveTo>
                  <a:lnTo>
                    <a:pt x="168" y="60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70"/>
            <p:cNvSpPr>
              <a:spLocks/>
            </p:cNvSpPr>
            <p:nvPr/>
          </p:nvSpPr>
          <p:spPr bwMode="auto">
            <a:xfrm>
              <a:off x="1880" y="2180"/>
              <a:ext cx="168" cy="576"/>
            </a:xfrm>
            <a:custGeom>
              <a:avLst/>
              <a:gdLst>
                <a:gd name="T0" fmla="*/ 0 w 168"/>
                <a:gd name="T1" fmla="*/ 0 h 600"/>
                <a:gd name="T2" fmla="*/ 168 w 168"/>
                <a:gd name="T3" fmla="*/ 600 h 600"/>
                <a:gd name="T4" fmla="*/ 0 60000 65536"/>
                <a:gd name="T5" fmla="*/ 0 60000 65536"/>
                <a:gd name="T6" fmla="*/ 0 w 168"/>
                <a:gd name="T7" fmla="*/ 0 h 600"/>
                <a:gd name="T8" fmla="*/ 168 w 168"/>
                <a:gd name="T9" fmla="*/ 600 h 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600">
                  <a:moveTo>
                    <a:pt x="0" y="0"/>
                  </a:moveTo>
                  <a:lnTo>
                    <a:pt x="168" y="600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Oval 72"/>
            <p:cNvSpPr>
              <a:spLocks noChangeArrowheads="1"/>
            </p:cNvSpPr>
            <p:nvPr/>
          </p:nvSpPr>
          <p:spPr bwMode="auto">
            <a:xfrm>
              <a:off x="2032" y="2740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" name="Oval 73"/>
          <p:cNvSpPr>
            <a:spLocks noChangeArrowheads="1"/>
          </p:cNvSpPr>
          <p:nvPr/>
        </p:nvSpPr>
        <p:spPr bwMode="auto">
          <a:xfrm>
            <a:off x="2197100" y="2473325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74"/>
          <p:cNvSpPr>
            <a:spLocks noChangeArrowheads="1"/>
          </p:cNvSpPr>
          <p:nvPr/>
        </p:nvSpPr>
        <p:spPr bwMode="auto">
          <a:xfrm>
            <a:off x="533400" y="1754188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Oval 75"/>
          <p:cNvSpPr>
            <a:spLocks noChangeArrowheads="1"/>
          </p:cNvSpPr>
          <p:nvPr/>
        </p:nvSpPr>
        <p:spPr bwMode="auto">
          <a:xfrm>
            <a:off x="3200400" y="2921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1739900" y="328613"/>
            <a:ext cx="1498600" cy="6288087"/>
            <a:chOff x="1384" y="207"/>
            <a:chExt cx="944" cy="3961"/>
          </a:xfrm>
        </p:grpSpPr>
        <p:sp>
          <p:nvSpPr>
            <p:cNvPr id="3097" name="Freeform 71"/>
            <p:cNvSpPr>
              <a:spLocks/>
            </p:cNvSpPr>
            <p:nvPr/>
          </p:nvSpPr>
          <p:spPr bwMode="auto">
            <a:xfrm>
              <a:off x="1872" y="207"/>
              <a:ext cx="456" cy="1965"/>
            </a:xfrm>
            <a:custGeom>
              <a:avLst/>
              <a:gdLst>
                <a:gd name="T0" fmla="*/ 456 w 456"/>
                <a:gd name="T1" fmla="*/ 0 h 2048"/>
                <a:gd name="T2" fmla="*/ 0 w 456"/>
                <a:gd name="T3" fmla="*/ 2048 h 2048"/>
                <a:gd name="T4" fmla="*/ 0 60000 65536"/>
                <a:gd name="T5" fmla="*/ 0 60000 65536"/>
                <a:gd name="T6" fmla="*/ 0 w 456"/>
                <a:gd name="T7" fmla="*/ 0 h 2048"/>
                <a:gd name="T8" fmla="*/ 456 w 456"/>
                <a:gd name="T9" fmla="*/ 2048 h 20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2048">
                  <a:moveTo>
                    <a:pt x="456" y="0"/>
                  </a:moveTo>
                  <a:lnTo>
                    <a:pt x="0" y="2048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76"/>
            <p:cNvSpPr>
              <a:spLocks/>
            </p:cNvSpPr>
            <p:nvPr/>
          </p:nvSpPr>
          <p:spPr bwMode="auto">
            <a:xfrm>
              <a:off x="1408" y="2172"/>
              <a:ext cx="456" cy="1965"/>
            </a:xfrm>
            <a:custGeom>
              <a:avLst/>
              <a:gdLst>
                <a:gd name="T0" fmla="*/ 456 w 456"/>
                <a:gd name="T1" fmla="*/ 0 h 2048"/>
                <a:gd name="T2" fmla="*/ 0 w 456"/>
                <a:gd name="T3" fmla="*/ 2048 h 2048"/>
                <a:gd name="T4" fmla="*/ 0 60000 65536"/>
                <a:gd name="T5" fmla="*/ 0 60000 65536"/>
                <a:gd name="T6" fmla="*/ 0 w 456"/>
                <a:gd name="T7" fmla="*/ 0 h 2048"/>
                <a:gd name="T8" fmla="*/ 456 w 456"/>
                <a:gd name="T9" fmla="*/ 2048 h 20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2048">
                  <a:moveTo>
                    <a:pt x="456" y="0"/>
                  </a:moveTo>
                  <a:lnTo>
                    <a:pt x="0" y="2048"/>
                  </a:lnTo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dash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Oval 77"/>
            <p:cNvSpPr>
              <a:spLocks noChangeArrowheads="1"/>
            </p:cNvSpPr>
            <p:nvPr/>
          </p:nvSpPr>
          <p:spPr bwMode="auto">
            <a:xfrm>
              <a:off x="1384" y="4122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546100" y="1803400"/>
            <a:ext cx="3962400" cy="3351213"/>
            <a:chOff x="632" y="1136"/>
            <a:chExt cx="2496" cy="2111"/>
          </a:xfrm>
        </p:grpSpPr>
        <p:grpSp>
          <p:nvGrpSpPr>
            <p:cNvPr id="3093" name="Group 84"/>
            <p:cNvGrpSpPr>
              <a:grpSpLocks/>
            </p:cNvGrpSpPr>
            <p:nvPr/>
          </p:nvGrpSpPr>
          <p:grpSpPr bwMode="auto">
            <a:xfrm>
              <a:off x="632" y="1136"/>
              <a:ext cx="2488" cy="2088"/>
              <a:chOff x="632" y="1136"/>
              <a:chExt cx="2488" cy="2088"/>
            </a:xfrm>
          </p:grpSpPr>
          <p:sp>
            <p:nvSpPr>
              <p:cNvPr id="3095" name="Freeform 78"/>
              <p:cNvSpPr>
                <a:spLocks/>
              </p:cNvSpPr>
              <p:nvPr/>
            </p:nvSpPr>
            <p:spPr bwMode="auto">
              <a:xfrm>
                <a:off x="632" y="1136"/>
                <a:ext cx="1240" cy="1021"/>
              </a:xfrm>
              <a:custGeom>
                <a:avLst/>
                <a:gdLst>
                  <a:gd name="T0" fmla="*/ 0 w 1240"/>
                  <a:gd name="T1" fmla="*/ 0 h 1021"/>
                  <a:gd name="T2" fmla="*/ 1240 w 1240"/>
                  <a:gd name="T3" fmla="*/ 1021 h 1021"/>
                  <a:gd name="T4" fmla="*/ 0 60000 65536"/>
                  <a:gd name="T5" fmla="*/ 0 60000 65536"/>
                  <a:gd name="T6" fmla="*/ 0 w 1240"/>
                  <a:gd name="T7" fmla="*/ 0 h 1021"/>
                  <a:gd name="T8" fmla="*/ 1240 w 1240"/>
                  <a:gd name="T9" fmla="*/ 1021 h 10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0" h="1021">
                    <a:moveTo>
                      <a:pt x="0" y="0"/>
                    </a:moveTo>
                    <a:lnTo>
                      <a:pt x="1240" y="1021"/>
                    </a:lnTo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dash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6" name="Freeform 79"/>
              <p:cNvSpPr>
                <a:spLocks/>
              </p:cNvSpPr>
              <p:nvPr/>
            </p:nvSpPr>
            <p:spPr bwMode="auto">
              <a:xfrm>
                <a:off x="1880" y="2164"/>
                <a:ext cx="1240" cy="1060"/>
              </a:xfrm>
              <a:custGeom>
                <a:avLst/>
                <a:gdLst>
                  <a:gd name="T0" fmla="*/ 0 w 1240"/>
                  <a:gd name="T1" fmla="*/ 0 h 1104"/>
                  <a:gd name="T2" fmla="*/ 1240 w 1240"/>
                  <a:gd name="T3" fmla="*/ 1104 h 1104"/>
                  <a:gd name="T4" fmla="*/ 0 60000 65536"/>
                  <a:gd name="T5" fmla="*/ 0 60000 65536"/>
                  <a:gd name="T6" fmla="*/ 0 w 1240"/>
                  <a:gd name="T7" fmla="*/ 0 h 1104"/>
                  <a:gd name="T8" fmla="*/ 1240 w 1240"/>
                  <a:gd name="T9" fmla="*/ 1104 h 11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0" h="1104">
                    <a:moveTo>
                      <a:pt x="0" y="0"/>
                    </a:moveTo>
                    <a:lnTo>
                      <a:pt x="1240" y="1104"/>
                    </a:lnTo>
                  </a:path>
                </a:pathLst>
              </a:custGeom>
              <a:noFill/>
              <a:ln w="9525" cap="flat" cmpd="sng">
                <a:solidFill>
                  <a:schemeClr val="tx2"/>
                </a:solidFill>
                <a:prstDash val="dash"/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94" name="Oval 80"/>
            <p:cNvSpPr>
              <a:spLocks noChangeArrowheads="1"/>
            </p:cNvSpPr>
            <p:nvPr/>
          </p:nvSpPr>
          <p:spPr bwMode="auto">
            <a:xfrm>
              <a:off x="3080" y="3201"/>
              <a:ext cx="48" cy="46"/>
            </a:xfrm>
            <a:prstGeom prst="ellipse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28145" name="Freeform 81"/>
          <p:cNvSpPr>
            <a:spLocks/>
          </p:cNvSpPr>
          <p:nvPr/>
        </p:nvSpPr>
        <p:spPr bwMode="auto">
          <a:xfrm flipH="1" flipV="1">
            <a:off x="1803400" y="4386263"/>
            <a:ext cx="2667000" cy="2193925"/>
          </a:xfrm>
          <a:custGeom>
            <a:avLst/>
            <a:gdLst>
              <a:gd name="T0" fmla="*/ 0 w 1680"/>
              <a:gd name="T1" fmla="*/ 960 h 1440"/>
              <a:gd name="T2" fmla="*/ 1680 w 1680"/>
              <a:gd name="T3" fmla="*/ 0 h 1440"/>
              <a:gd name="T4" fmla="*/ 1056 w 1680"/>
              <a:gd name="T5" fmla="*/ 1440 h 1440"/>
              <a:gd name="T6" fmla="*/ 0 w 1680"/>
              <a:gd name="T7" fmla="*/ 960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1440"/>
              <a:gd name="T14" fmla="*/ 1680 w 1680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1440">
                <a:moveTo>
                  <a:pt x="0" y="960"/>
                </a:moveTo>
                <a:lnTo>
                  <a:pt x="1680" y="0"/>
                </a:lnTo>
                <a:lnTo>
                  <a:pt x="1056" y="1440"/>
                </a:lnTo>
                <a:lnTo>
                  <a:pt x="0" y="960"/>
                </a:lnTo>
                <a:close/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84" name="Oval 67"/>
          <p:cNvSpPr>
            <a:spLocks noChangeArrowheads="1"/>
          </p:cNvSpPr>
          <p:nvPr/>
        </p:nvSpPr>
        <p:spPr bwMode="auto">
          <a:xfrm>
            <a:off x="2476500" y="3398838"/>
            <a:ext cx="76200" cy="74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8153" name="Text Box 89"/>
          <p:cNvSpPr txBox="1">
            <a:spLocks noChangeArrowheads="1"/>
          </p:cNvSpPr>
          <p:nvPr/>
        </p:nvSpPr>
        <p:spPr bwMode="auto">
          <a:xfrm>
            <a:off x="1981200" y="3276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</a:t>
            </a:r>
            <a:endParaRPr lang="ru-RU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8154" name="Text Box 90"/>
          <p:cNvSpPr txBox="1">
            <a:spLocks noChangeArrowheads="1"/>
          </p:cNvSpPr>
          <p:nvPr/>
        </p:nvSpPr>
        <p:spPr bwMode="auto">
          <a:xfrm>
            <a:off x="76200" y="137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55" name="Text Box 91"/>
          <p:cNvSpPr txBox="1">
            <a:spLocks noChangeArrowheads="1"/>
          </p:cNvSpPr>
          <p:nvPr/>
        </p:nvSpPr>
        <p:spPr bwMode="auto">
          <a:xfrm>
            <a:off x="3124200" y="15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56" name="Text Box 92"/>
          <p:cNvSpPr txBox="1">
            <a:spLocks noChangeArrowheads="1"/>
          </p:cNvSpPr>
          <p:nvPr/>
        </p:nvSpPr>
        <p:spPr bwMode="auto">
          <a:xfrm>
            <a:off x="1219200" y="609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57" name="Text Box 93"/>
          <p:cNvSpPr txBox="1">
            <a:spLocks noChangeArrowheads="1"/>
          </p:cNvSpPr>
          <p:nvPr/>
        </p:nvSpPr>
        <p:spPr bwMode="auto">
          <a:xfrm>
            <a:off x="2209800" y="220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58" name="Text Box 94"/>
          <p:cNvSpPr txBox="1">
            <a:spLocks noChangeArrowheads="1"/>
          </p:cNvSpPr>
          <p:nvPr/>
        </p:nvSpPr>
        <p:spPr bwMode="auto">
          <a:xfrm>
            <a:off x="2667000" y="403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59" name="Text Box 95"/>
          <p:cNvSpPr txBox="1">
            <a:spLocks noChangeArrowheads="1"/>
          </p:cNvSpPr>
          <p:nvPr/>
        </p:nvSpPr>
        <p:spPr bwMode="auto">
          <a:xfrm>
            <a:off x="4419600" y="502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2400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28160" name="Text Box 96"/>
          <p:cNvSpPr txBox="1">
            <a:spLocks noChangeArrowheads="1"/>
          </p:cNvSpPr>
          <p:nvPr/>
        </p:nvSpPr>
        <p:spPr bwMode="auto">
          <a:xfrm>
            <a:off x="3886200" y="838200"/>
            <a:ext cx="510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Замечание. 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latin typeface="Arial" charset="0"/>
              </a:rPr>
              <a:t>Если центр во внешней области фигуры, то исходная и симметричная фигура не имеют общих точек.</a:t>
            </a:r>
          </a:p>
        </p:txBody>
      </p:sp>
      <p:graphicFrame>
        <p:nvGraphicFramePr>
          <p:cNvPr id="728161" name="Object 97"/>
          <p:cNvGraphicFramePr>
            <a:graphicFrameLocks noChangeAspect="1"/>
          </p:cNvGraphicFramePr>
          <p:nvPr/>
        </p:nvGraphicFramePr>
        <p:xfrm>
          <a:off x="5181600" y="3470275"/>
          <a:ext cx="3733800" cy="2570163"/>
        </p:xfrm>
        <a:graphic>
          <a:graphicData uri="http://schemas.openxmlformats.org/presentationml/2006/ole">
            <p:oleObj spid="_x0000_s3074" name="Формула" r:id="rId4" imgW="1193760" imgH="914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8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2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45" grpId="0" animBg="1"/>
      <p:bldP spid="728156" grpId="0"/>
      <p:bldP spid="728158" grpId="0"/>
      <p:bldP spid="728159" grpId="0"/>
      <p:bldP spid="7281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reeform 11"/>
          <p:cNvSpPr>
            <a:spLocks/>
          </p:cNvSpPr>
          <p:nvPr/>
        </p:nvSpPr>
        <p:spPr bwMode="auto">
          <a:xfrm>
            <a:off x="571500" y="1471613"/>
            <a:ext cx="3556000" cy="2643187"/>
          </a:xfrm>
          <a:custGeom>
            <a:avLst/>
            <a:gdLst>
              <a:gd name="T0" fmla="*/ 0 w 2240"/>
              <a:gd name="T1" fmla="*/ 921 h 1665"/>
              <a:gd name="T2" fmla="*/ 1680 w 2240"/>
              <a:gd name="T3" fmla="*/ 0 h 1665"/>
              <a:gd name="T4" fmla="*/ 2240 w 2240"/>
              <a:gd name="T5" fmla="*/ 1665 h 1665"/>
              <a:gd name="T6" fmla="*/ 0 w 2240"/>
              <a:gd name="T7" fmla="*/ 921 h 1665"/>
              <a:gd name="T8" fmla="*/ 0 60000 65536"/>
              <a:gd name="T9" fmla="*/ 0 60000 65536"/>
              <a:gd name="T10" fmla="*/ 0 60000 65536"/>
              <a:gd name="T11" fmla="*/ 0 60000 65536"/>
              <a:gd name="T12" fmla="*/ 0 w 2240"/>
              <a:gd name="T13" fmla="*/ 0 h 1665"/>
              <a:gd name="T14" fmla="*/ 2240 w 2240"/>
              <a:gd name="T15" fmla="*/ 1665 h 1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66CCFF">
              <a:alpha val="2196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64981" name="Freeform 53"/>
          <p:cNvSpPr>
            <a:spLocks/>
          </p:cNvSpPr>
          <p:nvPr/>
        </p:nvSpPr>
        <p:spPr bwMode="auto">
          <a:xfrm flipH="1" flipV="1">
            <a:off x="1054100" y="2143125"/>
            <a:ext cx="3556000" cy="2643188"/>
          </a:xfrm>
          <a:custGeom>
            <a:avLst/>
            <a:gdLst>
              <a:gd name="T0" fmla="*/ 0 w 2240"/>
              <a:gd name="T1" fmla="*/ 921 h 1665"/>
              <a:gd name="T2" fmla="*/ 1680 w 2240"/>
              <a:gd name="T3" fmla="*/ 0 h 1665"/>
              <a:gd name="T4" fmla="*/ 2240 w 2240"/>
              <a:gd name="T5" fmla="*/ 1665 h 1665"/>
              <a:gd name="T6" fmla="*/ 0 w 2240"/>
              <a:gd name="T7" fmla="*/ 921 h 1665"/>
              <a:gd name="T8" fmla="*/ 0 60000 65536"/>
              <a:gd name="T9" fmla="*/ 0 60000 65536"/>
              <a:gd name="T10" fmla="*/ 0 60000 65536"/>
              <a:gd name="T11" fmla="*/ 0 60000 65536"/>
              <a:gd name="T12" fmla="*/ 0 w 2240"/>
              <a:gd name="T13" fmla="*/ 0 h 1665"/>
              <a:gd name="T14" fmla="*/ 2240 w 2240"/>
              <a:gd name="T15" fmla="*/ 1665 h 1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FF6600">
              <a:alpha val="2196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4127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2" name="Oval 16"/>
          <p:cNvSpPr>
            <a:spLocks noChangeArrowheads="1"/>
          </p:cNvSpPr>
          <p:nvPr/>
        </p:nvSpPr>
        <p:spPr bwMode="auto">
          <a:xfrm>
            <a:off x="4089400" y="40767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17"/>
          <p:cNvSpPr>
            <a:spLocks noChangeArrowheads="1"/>
          </p:cNvSpPr>
          <p:nvPr/>
        </p:nvSpPr>
        <p:spPr bwMode="auto">
          <a:xfrm>
            <a:off x="533400" y="2897188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18"/>
          <p:cNvSpPr>
            <a:spLocks noChangeArrowheads="1"/>
          </p:cNvSpPr>
          <p:nvPr/>
        </p:nvSpPr>
        <p:spPr bwMode="auto">
          <a:xfrm>
            <a:off x="3200400" y="14351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4960" name="Text Box 32"/>
          <p:cNvSpPr txBox="1">
            <a:spLocks noChangeArrowheads="1"/>
          </p:cNvSpPr>
          <p:nvPr/>
        </p:nvSpPr>
        <p:spPr bwMode="auto">
          <a:xfrm>
            <a:off x="76200" y="2514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4961" name="Text Box 33"/>
          <p:cNvSpPr txBox="1">
            <a:spLocks noChangeArrowheads="1"/>
          </p:cNvSpPr>
          <p:nvPr/>
        </p:nvSpPr>
        <p:spPr bwMode="auto">
          <a:xfrm>
            <a:off x="3124200" y="129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4963" name="Text Box 35"/>
          <p:cNvSpPr txBox="1">
            <a:spLocks noChangeArrowheads="1"/>
          </p:cNvSpPr>
          <p:nvPr/>
        </p:nvSpPr>
        <p:spPr bwMode="auto">
          <a:xfrm>
            <a:off x="4038600" y="403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4966" name="Text Box 38"/>
          <p:cNvSpPr txBox="1">
            <a:spLocks noChangeArrowheads="1"/>
          </p:cNvSpPr>
          <p:nvPr/>
        </p:nvSpPr>
        <p:spPr bwMode="auto">
          <a:xfrm>
            <a:off x="3886200" y="381000"/>
            <a:ext cx="4724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Замечание.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latin typeface="Arial" charset="0"/>
              </a:rPr>
              <a:t>Если центр во внутренней области фигуры, то исходная и симметричная фигура имеют общие точки 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latin typeface="Arial" charset="0"/>
              </a:rPr>
              <a:t>(6-угольник).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914400" y="1676400"/>
            <a:ext cx="3211513" cy="2438400"/>
            <a:chOff x="576" y="336"/>
            <a:chExt cx="2023" cy="1536"/>
          </a:xfrm>
        </p:grpSpPr>
        <p:sp>
          <p:nvSpPr>
            <p:cNvPr id="764964" name="Text Box 36"/>
            <p:cNvSpPr txBox="1">
              <a:spLocks noChangeArrowheads="1"/>
            </p:cNvSpPr>
            <p:nvPr/>
          </p:nvSpPr>
          <p:spPr bwMode="auto">
            <a:xfrm>
              <a:off x="576" y="33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С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4124" name="Freeform 45"/>
            <p:cNvSpPr>
              <a:spLocks/>
            </p:cNvSpPr>
            <p:nvPr/>
          </p:nvSpPr>
          <p:spPr bwMode="auto">
            <a:xfrm>
              <a:off x="1626" y="1251"/>
              <a:ext cx="973" cy="621"/>
            </a:xfrm>
            <a:custGeom>
              <a:avLst/>
              <a:gdLst>
                <a:gd name="T0" fmla="*/ 973 w 973"/>
                <a:gd name="T1" fmla="*/ 621 h 621"/>
                <a:gd name="T2" fmla="*/ 0 w 973"/>
                <a:gd name="T3" fmla="*/ 0 h 621"/>
                <a:gd name="T4" fmla="*/ 0 60000 65536"/>
                <a:gd name="T5" fmla="*/ 0 60000 65536"/>
                <a:gd name="T6" fmla="*/ 0 w 973"/>
                <a:gd name="T7" fmla="*/ 0 h 621"/>
                <a:gd name="T8" fmla="*/ 973 w 973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73" h="621">
                  <a:moveTo>
                    <a:pt x="973" y="621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46"/>
            <p:cNvSpPr>
              <a:spLocks/>
            </p:cNvSpPr>
            <p:nvPr/>
          </p:nvSpPr>
          <p:spPr bwMode="auto">
            <a:xfrm>
              <a:off x="656" y="630"/>
              <a:ext cx="973" cy="621"/>
            </a:xfrm>
            <a:custGeom>
              <a:avLst/>
              <a:gdLst>
                <a:gd name="T0" fmla="*/ 973 w 973"/>
                <a:gd name="T1" fmla="*/ 621 h 621"/>
                <a:gd name="T2" fmla="*/ 0 w 973"/>
                <a:gd name="T3" fmla="*/ 0 h 621"/>
                <a:gd name="T4" fmla="*/ 0 60000 65536"/>
                <a:gd name="T5" fmla="*/ 0 60000 65536"/>
                <a:gd name="T6" fmla="*/ 0 w 973"/>
                <a:gd name="T7" fmla="*/ 0 h 621"/>
                <a:gd name="T8" fmla="*/ 973 w 973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73" h="621">
                  <a:moveTo>
                    <a:pt x="973" y="621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Oval 48"/>
            <p:cNvSpPr>
              <a:spLocks noChangeArrowheads="1"/>
            </p:cNvSpPr>
            <p:nvPr/>
          </p:nvSpPr>
          <p:spPr bwMode="auto">
            <a:xfrm>
              <a:off x="627" y="606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447800" y="1473200"/>
            <a:ext cx="1778000" cy="3860800"/>
            <a:chOff x="912" y="208"/>
            <a:chExt cx="1120" cy="2432"/>
          </a:xfrm>
        </p:grpSpPr>
        <p:sp>
          <p:nvSpPr>
            <p:cNvPr id="4119" name="Freeform 42"/>
            <p:cNvSpPr>
              <a:spLocks/>
            </p:cNvSpPr>
            <p:nvPr/>
          </p:nvSpPr>
          <p:spPr bwMode="auto">
            <a:xfrm>
              <a:off x="1629" y="208"/>
              <a:ext cx="403" cy="1043"/>
            </a:xfrm>
            <a:custGeom>
              <a:avLst/>
              <a:gdLst>
                <a:gd name="T0" fmla="*/ 403 w 403"/>
                <a:gd name="T1" fmla="*/ 0 h 1043"/>
                <a:gd name="T2" fmla="*/ 0 w 403"/>
                <a:gd name="T3" fmla="*/ 1043 h 1043"/>
                <a:gd name="T4" fmla="*/ 0 60000 65536"/>
                <a:gd name="T5" fmla="*/ 0 60000 65536"/>
                <a:gd name="T6" fmla="*/ 0 w 403"/>
                <a:gd name="T7" fmla="*/ 0 h 1043"/>
                <a:gd name="T8" fmla="*/ 403 w 403"/>
                <a:gd name="T9" fmla="*/ 1043 h 10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3" h="1043">
                  <a:moveTo>
                    <a:pt x="403" y="0"/>
                  </a:moveTo>
                  <a:lnTo>
                    <a:pt x="0" y="1043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43"/>
            <p:cNvSpPr>
              <a:spLocks/>
            </p:cNvSpPr>
            <p:nvPr/>
          </p:nvSpPr>
          <p:spPr bwMode="auto">
            <a:xfrm>
              <a:off x="1227" y="1248"/>
              <a:ext cx="403" cy="1043"/>
            </a:xfrm>
            <a:custGeom>
              <a:avLst/>
              <a:gdLst>
                <a:gd name="T0" fmla="*/ 403 w 403"/>
                <a:gd name="T1" fmla="*/ 0 h 1043"/>
                <a:gd name="T2" fmla="*/ 0 w 403"/>
                <a:gd name="T3" fmla="*/ 1043 h 1043"/>
                <a:gd name="T4" fmla="*/ 0 60000 65536"/>
                <a:gd name="T5" fmla="*/ 0 60000 65536"/>
                <a:gd name="T6" fmla="*/ 0 w 403"/>
                <a:gd name="T7" fmla="*/ 0 h 1043"/>
                <a:gd name="T8" fmla="*/ 403 w 403"/>
                <a:gd name="T9" fmla="*/ 1043 h 10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3" h="1043">
                  <a:moveTo>
                    <a:pt x="403" y="0"/>
                  </a:moveTo>
                  <a:lnTo>
                    <a:pt x="0" y="1043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Oval 44"/>
            <p:cNvSpPr>
              <a:spLocks noChangeArrowheads="1"/>
            </p:cNvSpPr>
            <p:nvPr/>
          </p:nvSpPr>
          <p:spPr bwMode="auto">
            <a:xfrm>
              <a:off x="1197" y="2280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980" name="Text Box 52"/>
            <p:cNvSpPr txBox="1">
              <a:spLocks noChangeArrowheads="1"/>
            </p:cNvSpPr>
            <p:nvPr/>
          </p:nvSpPr>
          <p:spPr bwMode="auto">
            <a:xfrm>
              <a:off x="912" y="235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69913" y="2933700"/>
            <a:ext cx="4611687" cy="571500"/>
            <a:chOff x="359" y="1128"/>
            <a:chExt cx="2905" cy="360"/>
          </a:xfrm>
        </p:grpSpPr>
        <p:sp>
          <p:nvSpPr>
            <p:cNvPr id="4115" name="Freeform 49"/>
            <p:cNvSpPr>
              <a:spLocks/>
            </p:cNvSpPr>
            <p:nvPr/>
          </p:nvSpPr>
          <p:spPr bwMode="auto">
            <a:xfrm>
              <a:off x="359" y="1128"/>
              <a:ext cx="1270" cy="120"/>
            </a:xfrm>
            <a:custGeom>
              <a:avLst/>
              <a:gdLst>
                <a:gd name="T0" fmla="*/ 1270 w 1270"/>
                <a:gd name="T1" fmla="*/ 120 h 120"/>
                <a:gd name="T2" fmla="*/ 0 w 1270"/>
                <a:gd name="T3" fmla="*/ 0 h 120"/>
                <a:gd name="T4" fmla="*/ 0 60000 65536"/>
                <a:gd name="T5" fmla="*/ 0 60000 65536"/>
                <a:gd name="T6" fmla="*/ 0 w 1270"/>
                <a:gd name="T7" fmla="*/ 0 h 120"/>
                <a:gd name="T8" fmla="*/ 1270 w 1270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0" h="120">
                  <a:moveTo>
                    <a:pt x="1270" y="12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50"/>
            <p:cNvSpPr>
              <a:spLocks/>
            </p:cNvSpPr>
            <p:nvPr/>
          </p:nvSpPr>
          <p:spPr bwMode="auto">
            <a:xfrm>
              <a:off x="1632" y="1248"/>
              <a:ext cx="1270" cy="120"/>
            </a:xfrm>
            <a:custGeom>
              <a:avLst/>
              <a:gdLst>
                <a:gd name="T0" fmla="*/ 1270 w 1270"/>
                <a:gd name="T1" fmla="*/ 120 h 120"/>
                <a:gd name="T2" fmla="*/ 0 w 1270"/>
                <a:gd name="T3" fmla="*/ 0 h 120"/>
                <a:gd name="T4" fmla="*/ 0 60000 65536"/>
                <a:gd name="T5" fmla="*/ 0 60000 65536"/>
                <a:gd name="T6" fmla="*/ 0 w 1270"/>
                <a:gd name="T7" fmla="*/ 0 h 120"/>
                <a:gd name="T8" fmla="*/ 1270 w 1270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0" h="120">
                  <a:moveTo>
                    <a:pt x="1270" y="120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4965" name="Text Box 37"/>
            <p:cNvSpPr txBox="1">
              <a:spLocks noChangeArrowheads="1"/>
            </p:cNvSpPr>
            <p:nvPr/>
          </p:nvSpPr>
          <p:spPr bwMode="auto">
            <a:xfrm>
              <a:off x="2880" y="120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4118" name="Oval 51"/>
            <p:cNvSpPr>
              <a:spLocks noChangeArrowheads="1"/>
            </p:cNvSpPr>
            <p:nvPr/>
          </p:nvSpPr>
          <p:spPr bwMode="auto">
            <a:xfrm>
              <a:off x="2880" y="1344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057400" y="2971800"/>
            <a:ext cx="609600" cy="457200"/>
            <a:chOff x="1248" y="2064"/>
            <a:chExt cx="384" cy="288"/>
          </a:xfrm>
        </p:grpSpPr>
        <p:sp>
          <p:nvSpPr>
            <p:cNvPr id="4113" name="Oval 29"/>
            <p:cNvSpPr>
              <a:spLocks noChangeArrowheads="1"/>
            </p:cNvSpPr>
            <p:nvPr/>
          </p:nvSpPr>
          <p:spPr bwMode="auto">
            <a:xfrm>
              <a:off x="1560" y="2141"/>
              <a:ext cx="48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4959" name="Text Box 31"/>
            <p:cNvSpPr txBox="1">
              <a:spLocks noChangeArrowheads="1"/>
            </p:cNvSpPr>
            <p:nvPr/>
          </p:nvSpPr>
          <p:spPr bwMode="auto">
            <a:xfrm>
              <a:off x="124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</a:t>
              </a:r>
              <a:endParaRPr lang="ru-RU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aphicFrame>
        <p:nvGraphicFramePr>
          <p:cNvPr id="764985" name="Object 57"/>
          <p:cNvGraphicFramePr>
            <a:graphicFrameLocks noChangeAspect="1"/>
          </p:cNvGraphicFramePr>
          <p:nvPr/>
        </p:nvGraphicFramePr>
        <p:xfrm>
          <a:off x="5029200" y="3851275"/>
          <a:ext cx="3733800" cy="2570163"/>
        </p:xfrm>
        <a:graphic>
          <a:graphicData uri="http://schemas.openxmlformats.org/presentationml/2006/ole">
            <p:oleObj spid="_x0000_s4098" name="Формула" r:id="rId4" imgW="1193760" imgH="914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6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4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Freeform 3"/>
          <p:cNvSpPr>
            <a:spLocks/>
          </p:cNvSpPr>
          <p:nvPr/>
        </p:nvSpPr>
        <p:spPr bwMode="auto">
          <a:xfrm flipH="1" flipV="1">
            <a:off x="3706813" y="2146300"/>
            <a:ext cx="3556000" cy="2643188"/>
          </a:xfrm>
          <a:custGeom>
            <a:avLst/>
            <a:gdLst>
              <a:gd name="T0" fmla="*/ 0 w 2240"/>
              <a:gd name="T1" fmla="*/ 921 h 1665"/>
              <a:gd name="T2" fmla="*/ 1680 w 2240"/>
              <a:gd name="T3" fmla="*/ 0 h 1665"/>
              <a:gd name="T4" fmla="*/ 2240 w 2240"/>
              <a:gd name="T5" fmla="*/ 1665 h 1665"/>
              <a:gd name="T6" fmla="*/ 0 w 2240"/>
              <a:gd name="T7" fmla="*/ 921 h 1665"/>
              <a:gd name="T8" fmla="*/ 0 60000 65536"/>
              <a:gd name="T9" fmla="*/ 0 60000 65536"/>
              <a:gd name="T10" fmla="*/ 0 60000 65536"/>
              <a:gd name="T11" fmla="*/ 0 60000 65536"/>
              <a:gd name="T12" fmla="*/ 0 w 2240"/>
              <a:gd name="T13" fmla="*/ 0 h 1665"/>
              <a:gd name="T14" fmla="*/ 2240 w 2240"/>
              <a:gd name="T15" fmla="*/ 1665 h 1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FF6600">
              <a:alpha val="2196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5124" name="Freeform 2"/>
          <p:cNvSpPr>
            <a:spLocks/>
          </p:cNvSpPr>
          <p:nvPr/>
        </p:nvSpPr>
        <p:spPr bwMode="auto">
          <a:xfrm>
            <a:off x="685800" y="1116013"/>
            <a:ext cx="3556000" cy="2643187"/>
          </a:xfrm>
          <a:custGeom>
            <a:avLst/>
            <a:gdLst>
              <a:gd name="T0" fmla="*/ 0 w 2240"/>
              <a:gd name="T1" fmla="*/ 921 h 1665"/>
              <a:gd name="T2" fmla="*/ 1680 w 2240"/>
              <a:gd name="T3" fmla="*/ 0 h 1665"/>
              <a:gd name="T4" fmla="*/ 2240 w 2240"/>
              <a:gd name="T5" fmla="*/ 1665 h 1665"/>
              <a:gd name="T6" fmla="*/ 0 w 2240"/>
              <a:gd name="T7" fmla="*/ 921 h 1665"/>
              <a:gd name="T8" fmla="*/ 0 60000 65536"/>
              <a:gd name="T9" fmla="*/ 0 60000 65536"/>
              <a:gd name="T10" fmla="*/ 0 60000 65536"/>
              <a:gd name="T11" fmla="*/ 0 60000 65536"/>
              <a:gd name="T12" fmla="*/ 0 w 2240"/>
              <a:gd name="T13" fmla="*/ 0 h 1665"/>
              <a:gd name="T14" fmla="*/ 2240 w 2240"/>
              <a:gd name="T15" fmla="*/ 1665 h 1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66CCFF">
              <a:alpha val="21960"/>
            </a:srgbClr>
          </a:solidFill>
          <a:ln w="317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351213" y="1130300"/>
            <a:ext cx="1370012" cy="4203700"/>
            <a:chOff x="2201" y="1288"/>
            <a:chExt cx="863" cy="2648"/>
          </a:xfrm>
        </p:grpSpPr>
        <p:sp>
          <p:nvSpPr>
            <p:cNvPr id="5155" name="Freeform 39"/>
            <p:cNvSpPr>
              <a:spLocks/>
            </p:cNvSpPr>
            <p:nvPr/>
          </p:nvSpPr>
          <p:spPr bwMode="auto">
            <a:xfrm>
              <a:off x="2592" y="2448"/>
              <a:ext cx="399" cy="1160"/>
            </a:xfrm>
            <a:custGeom>
              <a:avLst/>
              <a:gdLst>
                <a:gd name="T0" fmla="*/ 0 w 399"/>
                <a:gd name="T1" fmla="*/ 0 h 1160"/>
                <a:gd name="T2" fmla="*/ 399 w 399"/>
                <a:gd name="T3" fmla="*/ 1160 h 1160"/>
                <a:gd name="T4" fmla="*/ 0 60000 65536"/>
                <a:gd name="T5" fmla="*/ 0 60000 65536"/>
                <a:gd name="T6" fmla="*/ 0 w 399"/>
                <a:gd name="T7" fmla="*/ 0 h 1160"/>
                <a:gd name="T8" fmla="*/ 399 w 399"/>
                <a:gd name="T9" fmla="*/ 1160 h 1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9" h="1160">
                  <a:moveTo>
                    <a:pt x="0" y="0"/>
                  </a:moveTo>
                  <a:lnTo>
                    <a:pt x="399" y="1160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26"/>
            <p:cNvSpPr>
              <a:spLocks/>
            </p:cNvSpPr>
            <p:nvPr/>
          </p:nvSpPr>
          <p:spPr bwMode="auto">
            <a:xfrm>
              <a:off x="2201" y="1288"/>
              <a:ext cx="399" cy="1160"/>
            </a:xfrm>
            <a:custGeom>
              <a:avLst/>
              <a:gdLst>
                <a:gd name="T0" fmla="*/ 0 w 399"/>
                <a:gd name="T1" fmla="*/ 0 h 1160"/>
                <a:gd name="T2" fmla="*/ 399 w 399"/>
                <a:gd name="T3" fmla="*/ 1160 h 1160"/>
                <a:gd name="T4" fmla="*/ 0 60000 65536"/>
                <a:gd name="T5" fmla="*/ 0 60000 65536"/>
                <a:gd name="T6" fmla="*/ 0 w 399"/>
                <a:gd name="T7" fmla="*/ 0 h 1160"/>
                <a:gd name="T8" fmla="*/ 399 w 399"/>
                <a:gd name="T9" fmla="*/ 1160 h 1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9" h="1160">
                  <a:moveTo>
                    <a:pt x="0" y="0"/>
                  </a:moveTo>
                  <a:lnTo>
                    <a:pt x="399" y="1160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Oval 28"/>
            <p:cNvSpPr>
              <a:spLocks noChangeArrowheads="1"/>
            </p:cNvSpPr>
            <p:nvPr/>
          </p:nvSpPr>
          <p:spPr bwMode="auto">
            <a:xfrm>
              <a:off x="2965" y="3576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7005" name="Text Box 29"/>
            <p:cNvSpPr txBox="1">
              <a:spLocks noChangeArrowheads="1"/>
            </p:cNvSpPr>
            <p:nvPr/>
          </p:nvSpPr>
          <p:spPr bwMode="auto">
            <a:xfrm>
              <a:off x="2680" y="364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В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</p:grpSp>
      <p:grpSp>
        <p:nvGrpSpPr>
          <p:cNvPr id="5126" name="Group 4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5147" name="Freeform 5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6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7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8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9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10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11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12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7" name="Oval 14"/>
          <p:cNvSpPr>
            <a:spLocks noChangeArrowheads="1"/>
          </p:cNvSpPr>
          <p:nvPr/>
        </p:nvSpPr>
        <p:spPr bwMode="auto">
          <a:xfrm>
            <a:off x="647700" y="2541588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15"/>
          <p:cNvSpPr>
            <a:spLocks noChangeArrowheads="1"/>
          </p:cNvSpPr>
          <p:nvPr/>
        </p:nvSpPr>
        <p:spPr bwMode="auto">
          <a:xfrm>
            <a:off x="3314700" y="10795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6992" name="Text Box 16"/>
          <p:cNvSpPr txBox="1">
            <a:spLocks noChangeArrowheads="1"/>
          </p:cNvSpPr>
          <p:nvPr/>
        </p:nvSpPr>
        <p:spPr bwMode="auto">
          <a:xfrm>
            <a:off x="190500" y="215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6993" name="Text Box 17"/>
          <p:cNvSpPr txBox="1">
            <a:spLocks noChangeArrowheads="1"/>
          </p:cNvSpPr>
          <p:nvPr/>
        </p:nvSpPr>
        <p:spPr bwMode="auto">
          <a:xfrm>
            <a:off x="3238500" y="93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6994" name="Text Box 18"/>
          <p:cNvSpPr txBox="1">
            <a:spLocks noChangeArrowheads="1"/>
          </p:cNvSpPr>
          <p:nvPr/>
        </p:nvSpPr>
        <p:spPr bwMode="auto">
          <a:xfrm>
            <a:off x="4152900" y="3683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6995" name="Text Box 19"/>
          <p:cNvSpPr txBox="1">
            <a:spLocks noChangeArrowheads="1"/>
          </p:cNvSpPr>
          <p:nvPr/>
        </p:nvSpPr>
        <p:spPr bwMode="auto">
          <a:xfrm>
            <a:off x="4495800" y="152400"/>
            <a:ext cx="441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Замечание. 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latin typeface="Arial" charset="0"/>
              </a:rPr>
              <a:t>Если центр на стороне фигуры, то исходная и симметричная фигура имеют общие точки (отрезок СС</a:t>
            </a:r>
            <a:r>
              <a:rPr lang="ru-RU" sz="20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).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84213" y="2578100"/>
            <a:ext cx="7124700" cy="952500"/>
            <a:chOff x="528" y="2208"/>
            <a:chExt cx="4488" cy="600"/>
          </a:xfrm>
        </p:grpSpPr>
        <p:sp>
          <p:nvSpPr>
            <p:cNvPr id="5143" name="Freeform 31"/>
            <p:cNvSpPr>
              <a:spLocks/>
            </p:cNvSpPr>
            <p:nvPr/>
          </p:nvSpPr>
          <p:spPr bwMode="auto">
            <a:xfrm>
              <a:off x="528" y="2208"/>
              <a:ext cx="2088" cy="240"/>
            </a:xfrm>
            <a:custGeom>
              <a:avLst/>
              <a:gdLst>
                <a:gd name="T0" fmla="*/ 2088 w 2088"/>
                <a:gd name="T1" fmla="*/ 240 h 240"/>
                <a:gd name="T2" fmla="*/ 0 w 2088"/>
                <a:gd name="T3" fmla="*/ 0 h 240"/>
                <a:gd name="T4" fmla="*/ 0 60000 65536"/>
                <a:gd name="T5" fmla="*/ 0 60000 65536"/>
                <a:gd name="T6" fmla="*/ 0 w 2088"/>
                <a:gd name="T7" fmla="*/ 0 h 240"/>
                <a:gd name="T8" fmla="*/ 2088 w 208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88" h="240">
                  <a:moveTo>
                    <a:pt x="2088" y="240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7009" name="Text Box 33"/>
            <p:cNvSpPr txBox="1">
              <a:spLocks noChangeArrowheads="1"/>
            </p:cNvSpPr>
            <p:nvPr/>
          </p:nvSpPr>
          <p:spPr bwMode="auto">
            <a:xfrm>
              <a:off x="4632" y="252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А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5145" name="Oval 34"/>
            <p:cNvSpPr>
              <a:spLocks noChangeArrowheads="1"/>
            </p:cNvSpPr>
            <p:nvPr/>
          </p:nvSpPr>
          <p:spPr bwMode="auto">
            <a:xfrm>
              <a:off x="4632" y="2664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Freeform 38"/>
            <p:cNvSpPr>
              <a:spLocks/>
            </p:cNvSpPr>
            <p:nvPr/>
          </p:nvSpPr>
          <p:spPr bwMode="auto">
            <a:xfrm>
              <a:off x="2584" y="2448"/>
              <a:ext cx="2088" cy="240"/>
            </a:xfrm>
            <a:custGeom>
              <a:avLst/>
              <a:gdLst>
                <a:gd name="T0" fmla="*/ 2088 w 2088"/>
                <a:gd name="T1" fmla="*/ 240 h 240"/>
                <a:gd name="T2" fmla="*/ 0 w 2088"/>
                <a:gd name="T3" fmla="*/ 0 h 240"/>
                <a:gd name="T4" fmla="*/ 0 60000 65536"/>
                <a:gd name="T5" fmla="*/ 0 60000 65536"/>
                <a:gd name="T6" fmla="*/ 0 w 2088"/>
                <a:gd name="T7" fmla="*/ 0 h 240"/>
                <a:gd name="T8" fmla="*/ 2088 w 208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88" h="240">
                  <a:moveTo>
                    <a:pt x="2088" y="240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579813" y="1663700"/>
            <a:ext cx="660400" cy="2095500"/>
            <a:chOff x="2352" y="1632"/>
            <a:chExt cx="416" cy="1320"/>
          </a:xfrm>
        </p:grpSpPr>
        <p:sp>
          <p:nvSpPr>
            <p:cNvPr id="766997" name="Text Box 21"/>
            <p:cNvSpPr txBox="1">
              <a:spLocks noChangeArrowheads="1"/>
            </p:cNvSpPr>
            <p:nvPr/>
          </p:nvSpPr>
          <p:spPr bwMode="auto">
            <a:xfrm>
              <a:off x="2352" y="1632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С</a:t>
              </a:r>
              <a:r>
                <a:rPr lang="ru-RU" sz="2400" b="1" baseline="-2500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  <a:endParaRPr lang="ru-RU" sz="2400">
                <a:solidFill>
                  <a:srgbClr val="3333FF"/>
                </a:solidFill>
                <a:latin typeface="Arial" charset="0"/>
              </a:endParaRPr>
            </a:p>
          </p:txBody>
        </p:sp>
        <p:sp>
          <p:nvSpPr>
            <p:cNvPr id="5140" name="Freeform 22"/>
            <p:cNvSpPr>
              <a:spLocks/>
            </p:cNvSpPr>
            <p:nvPr/>
          </p:nvSpPr>
          <p:spPr bwMode="auto">
            <a:xfrm>
              <a:off x="2600" y="2456"/>
              <a:ext cx="168" cy="496"/>
            </a:xfrm>
            <a:custGeom>
              <a:avLst/>
              <a:gdLst>
                <a:gd name="T0" fmla="*/ 168 w 168"/>
                <a:gd name="T1" fmla="*/ 496 h 496"/>
                <a:gd name="T2" fmla="*/ 0 w 168"/>
                <a:gd name="T3" fmla="*/ 0 h 496"/>
                <a:gd name="T4" fmla="*/ 0 60000 65536"/>
                <a:gd name="T5" fmla="*/ 0 60000 65536"/>
                <a:gd name="T6" fmla="*/ 0 w 168"/>
                <a:gd name="T7" fmla="*/ 0 h 496"/>
                <a:gd name="T8" fmla="*/ 168 w 168"/>
                <a:gd name="T9" fmla="*/ 496 h 4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496">
                  <a:moveTo>
                    <a:pt x="168" y="4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Oval 24"/>
            <p:cNvSpPr>
              <a:spLocks noChangeArrowheads="1"/>
            </p:cNvSpPr>
            <p:nvPr/>
          </p:nvSpPr>
          <p:spPr bwMode="auto">
            <a:xfrm>
              <a:off x="2403" y="1902"/>
              <a:ext cx="48" cy="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Freeform 40"/>
            <p:cNvSpPr>
              <a:spLocks/>
            </p:cNvSpPr>
            <p:nvPr/>
          </p:nvSpPr>
          <p:spPr bwMode="auto">
            <a:xfrm>
              <a:off x="2424" y="1944"/>
              <a:ext cx="168" cy="496"/>
            </a:xfrm>
            <a:custGeom>
              <a:avLst/>
              <a:gdLst>
                <a:gd name="T0" fmla="*/ 168 w 168"/>
                <a:gd name="T1" fmla="*/ 496 h 496"/>
                <a:gd name="T2" fmla="*/ 0 w 168"/>
                <a:gd name="T3" fmla="*/ 0 h 496"/>
                <a:gd name="T4" fmla="*/ 0 60000 65536"/>
                <a:gd name="T5" fmla="*/ 0 60000 65536"/>
                <a:gd name="T6" fmla="*/ 0 w 168"/>
                <a:gd name="T7" fmla="*/ 0 h 496"/>
                <a:gd name="T8" fmla="*/ 168 w 168"/>
                <a:gd name="T9" fmla="*/ 496 h 4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8" h="496">
                  <a:moveTo>
                    <a:pt x="168" y="496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5" name="Oval 13"/>
          <p:cNvSpPr>
            <a:spLocks noChangeArrowheads="1"/>
          </p:cNvSpPr>
          <p:nvPr/>
        </p:nvSpPr>
        <p:spPr bwMode="auto">
          <a:xfrm>
            <a:off x="4203700" y="37211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440113" y="2806700"/>
            <a:ext cx="609600" cy="457200"/>
            <a:chOff x="1248" y="2064"/>
            <a:chExt cx="384" cy="288"/>
          </a:xfrm>
        </p:grpSpPr>
        <p:sp>
          <p:nvSpPr>
            <p:cNvPr id="5137" name="Oval 36"/>
            <p:cNvSpPr>
              <a:spLocks noChangeArrowheads="1"/>
            </p:cNvSpPr>
            <p:nvPr/>
          </p:nvSpPr>
          <p:spPr bwMode="auto">
            <a:xfrm>
              <a:off x="1560" y="2141"/>
              <a:ext cx="48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7013" name="Text Box 37"/>
            <p:cNvSpPr txBox="1">
              <a:spLocks noChangeArrowheads="1"/>
            </p:cNvSpPr>
            <p:nvPr/>
          </p:nvSpPr>
          <p:spPr bwMode="auto">
            <a:xfrm>
              <a:off x="124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</a:t>
              </a:r>
              <a:endParaRPr lang="ru-RU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aphicFrame>
        <p:nvGraphicFramePr>
          <p:cNvPr id="767020" name="Object 44"/>
          <p:cNvGraphicFramePr>
            <a:graphicFrameLocks noChangeAspect="1"/>
          </p:cNvGraphicFramePr>
          <p:nvPr/>
        </p:nvGraphicFramePr>
        <p:xfrm>
          <a:off x="609600" y="4003675"/>
          <a:ext cx="3733800" cy="2570163"/>
        </p:xfrm>
        <a:graphic>
          <a:graphicData uri="http://schemas.openxmlformats.org/presentationml/2006/ole">
            <p:oleObj spid="_x0000_s5122" name="Формула" r:id="rId4" imgW="1193760" imgH="914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6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7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Freeform 2"/>
          <p:cNvSpPr>
            <a:spLocks/>
          </p:cNvSpPr>
          <p:nvPr/>
        </p:nvSpPr>
        <p:spPr bwMode="auto">
          <a:xfrm flipH="1" flipV="1">
            <a:off x="4165600" y="2957513"/>
            <a:ext cx="3556000" cy="2643187"/>
          </a:xfrm>
          <a:custGeom>
            <a:avLst/>
            <a:gdLst>
              <a:gd name="T0" fmla="*/ 0 w 2240"/>
              <a:gd name="T1" fmla="*/ 921 h 1665"/>
              <a:gd name="T2" fmla="*/ 1680 w 2240"/>
              <a:gd name="T3" fmla="*/ 0 h 1665"/>
              <a:gd name="T4" fmla="*/ 2240 w 2240"/>
              <a:gd name="T5" fmla="*/ 1665 h 1665"/>
              <a:gd name="T6" fmla="*/ 0 w 2240"/>
              <a:gd name="T7" fmla="*/ 921 h 1665"/>
              <a:gd name="T8" fmla="*/ 0 60000 65536"/>
              <a:gd name="T9" fmla="*/ 0 60000 65536"/>
              <a:gd name="T10" fmla="*/ 0 60000 65536"/>
              <a:gd name="T11" fmla="*/ 0 60000 65536"/>
              <a:gd name="T12" fmla="*/ 0 w 2240"/>
              <a:gd name="T13" fmla="*/ 0 h 1665"/>
              <a:gd name="T14" fmla="*/ 2240 w 2240"/>
              <a:gd name="T15" fmla="*/ 1665 h 1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FF6600">
              <a:alpha val="2196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6148" name="Freeform 3"/>
          <p:cNvSpPr>
            <a:spLocks/>
          </p:cNvSpPr>
          <p:nvPr/>
        </p:nvSpPr>
        <p:spPr bwMode="auto">
          <a:xfrm>
            <a:off x="609600" y="328613"/>
            <a:ext cx="3556000" cy="2643187"/>
          </a:xfrm>
          <a:custGeom>
            <a:avLst/>
            <a:gdLst>
              <a:gd name="T0" fmla="*/ 0 w 2240"/>
              <a:gd name="T1" fmla="*/ 921 h 1665"/>
              <a:gd name="T2" fmla="*/ 1680 w 2240"/>
              <a:gd name="T3" fmla="*/ 0 h 1665"/>
              <a:gd name="T4" fmla="*/ 2240 w 2240"/>
              <a:gd name="T5" fmla="*/ 1665 h 1665"/>
              <a:gd name="T6" fmla="*/ 0 w 2240"/>
              <a:gd name="T7" fmla="*/ 921 h 1665"/>
              <a:gd name="T8" fmla="*/ 0 60000 65536"/>
              <a:gd name="T9" fmla="*/ 0 60000 65536"/>
              <a:gd name="T10" fmla="*/ 0 60000 65536"/>
              <a:gd name="T11" fmla="*/ 0 60000 65536"/>
              <a:gd name="T12" fmla="*/ 0 w 2240"/>
              <a:gd name="T13" fmla="*/ 0 h 1665"/>
              <a:gd name="T14" fmla="*/ 2240 w 2240"/>
              <a:gd name="T15" fmla="*/ 1665 h 16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0" h="1665">
                <a:moveTo>
                  <a:pt x="0" y="921"/>
                </a:moveTo>
                <a:lnTo>
                  <a:pt x="1680" y="0"/>
                </a:lnTo>
                <a:lnTo>
                  <a:pt x="2240" y="1665"/>
                </a:lnTo>
                <a:lnTo>
                  <a:pt x="0" y="921"/>
                </a:lnTo>
                <a:close/>
              </a:path>
            </a:pathLst>
          </a:custGeom>
          <a:solidFill>
            <a:srgbClr val="66CCFF">
              <a:alpha val="21960"/>
            </a:srgbClr>
          </a:solidFill>
          <a:ln w="317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6149" name="Group 9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6172" name="Freeform 1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1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Freeform 1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Freeform 1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Freeform 1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Freeform 1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Freeform 1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Freeform 1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0" name="Oval 18"/>
          <p:cNvSpPr>
            <a:spLocks noChangeArrowheads="1"/>
          </p:cNvSpPr>
          <p:nvPr/>
        </p:nvSpPr>
        <p:spPr bwMode="auto">
          <a:xfrm>
            <a:off x="571500" y="1754188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Oval 19"/>
          <p:cNvSpPr>
            <a:spLocks noChangeArrowheads="1"/>
          </p:cNvSpPr>
          <p:nvPr/>
        </p:nvSpPr>
        <p:spPr bwMode="auto">
          <a:xfrm>
            <a:off x="3238500" y="2921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9044" name="Text Box 20"/>
          <p:cNvSpPr txBox="1">
            <a:spLocks noChangeArrowheads="1"/>
          </p:cNvSpPr>
          <p:nvPr/>
        </p:nvSpPr>
        <p:spPr bwMode="auto">
          <a:xfrm>
            <a:off x="114300" y="1371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9045" name="Text Box 21"/>
          <p:cNvSpPr txBox="1">
            <a:spLocks noChangeArrowheads="1"/>
          </p:cNvSpPr>
          <p:nvPr/>
        </p:nvSpPr>
        <p:spPr bwMode="auto">
          <a:xfrm>
            <a:off x="3162300" y="15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769047" name="Text Box 23"/>
          <p:cNvSpPr txBox="1">
            <a:spLocks noChangeArrowheads="1"/>
          </p:cNvSpPr>
          <p:nvPr/>
        </p:nvSpPr>
        <p:spPr bwMode="auto">
          <a:xfrm>
            <a:off x="4495800" y="381000"/>
            <a:ext cx="441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Замечание.</a:t>
            </a:r>
            <a:r>
              <a:rPr lang="ru-RU" sz="200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ru-RU" sz="2000">
                <a:solidFill>
                  <a:schemeClr val="tx2"/>
                </a:solidFill>
                <a:latin typeface="Arial" charset="0"/>
              </a:rPr>
              <a:t>Если центр в вершине фигуры, то исходная и симметричная фигура имеют общую точку (точка С).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09600" y="1776413"/>
            <a:ext cx="7696200" cy="2565400"/>
            <a:chOff x="384" y="1200"/>
            <a:chExt cx="4848" cy="1616"/>
          </a:xfrm>
        </p:grpSpPr>
        <p:sp>
          <p:nvSpPr>
            <p:cNvPr id="6167" name="Freeform 25"/>
            <p:cNvSpPr>
              <a:spLocks/>
            </p:cNvSpPr>
            <p:nvPr/>
          </p:nvSpPr>
          <p:spPr bwMode="auto">
            <a:xfrm>
              <a:off x="384" y="1200"/>
              <a:ext cx="2248" cy="752"/>
            </a:xfrm>
            <a:custGeom>
              <a:avLst/>
              <a:gdLst>
                <a:gd name="T0" fmla="*/ 2248 w 2248"/>
                <a:gd name="T1" fmla="*/ 752 h 752"/>
                <a:gd name="T2" fmla="*/ 0 w 2248"/>
                <a:gd name="T3" fmla="*/ 0 h 752"/>
                <a:gd name="T4" fmla="*/ 0 60000 65536"/>
                <a:gd name="T5" fmla="*/ 0 60000 65536"/>
                <a:gd name="T6" fmla="*/ 0 w 2248"/>
                <a:gd name="T7" fmla="*/ 0 h 752"/>
                <a:gd name="T8" fmla="*/ 2248 w 2248"/>
                <a:gd name="T9" fmla="*/ 752 h 7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8" h="752">
                  <a:moveTo>
                    <a:pt x="2248" y="75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68" name="Group 40"/>
            <p:cNvGrpSpPr>
              <a:grpSpLocks/>
            </p:cNvGrpSpPr>
            <p:nvPr/>
          </p:nvGrpSpPr>
          <p:grpSpPr bwMode="auto">
            <a:xfrm>
              <a:off x="4848" y="2528"/>
              <a:ext cx="384" cy="288"/>
              <a:chOff x="4488" y="1512"/>
              <a:chExt cx="384" cy="288"/>
            </a:xfrm>
          </p:grpSpPr>
          <p:sp>
            <p:nvSpPr>
              <p:cNvPr id="769050" name="Text Box 26"/>
              <p:cNvSpPr txBox="1">
                <a:spLocks noChangeArrowheads="1"/>
              </p:cNvSpPr>
              <p:nvPr/>
            </p:nvSpPr>
            <p:spPr bwMode="auto">
              <a:xfrm>
                <a:off x="4488" y="1512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2400" b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А</a:t>
                </a:r>
                <a:r>
                  <a:rPr lang="ru-RU" sz="2400" b="1" baseline="-2500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1</a:t>
                </a:r>
                <a:endParaRPr lang="ru-RU" sz="2400">
                  <a:solidFill>
                    <a:srgbClr val="3333FF"/>
                  </a:solidFill>
                  <a:latin typeface="Arial" charset="0"/>
                </a:endParaRPr>
              </a:p>
            </p:txBody>
          </p:sp>
          <p:sp>
            <p:nvSpPr>
              <p:cNvPr id="6171" name="Oval 27"/>
              <p:cNvSpPr>
                <a:spLocks noChangeArrowheads="1"/>
              </p:cNvSpPr>
              <p:nvPr/>
            </p:nvSpPr>
            <p:spPr bwMode="auto">
              <a:xfrm>
                <a:off x="4488" y="1656"/>
                <a:ext cx="48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69" name="Freeform 39"/>
            <p:cNvSpPr>
              <a:spLocks/>
            </p:cNvSpPr>
            <p:nvPr/>
          </p:nvSpPr>
          <p:spPr bwMode="auto">
            <a:xfrm>
              <a:off x="2616" y="1944"/>
              <a:ext cx="2248" cy="752"/>
            </a:xfrm>
            <a:custGeom>
              <a:avLst/>
              <a:gdLst>
                <a:gd name="T0" fmla="*/ 2248 w 2248"/>
                <a:gd name="T1" fmla="*/ 752 h 752"/>
                <a:gd name="T2" fmla="*/ 0 w 2248"/>
                <a:gd name="T3" fmla="*/ 0 h 752"/>
                <a:gd name="T4" fmla="*/ 0 60000 65536"/>
                <a:gd name="T5" fmla="*/ 0 60000 65536"/>
                <a:gd name="T6" fmla="*/ 0 w 2248"/>
                <a:gd name="T7" fmla="*/ 0 h 752"/>
                <a:gd name="T8" fmla="*/ 2248 w 2248"/>
                <a:gd name="T9" fmla="*/ 752 h 7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48" h="752">
                  <a:moveTo>
                    <a:pt x="2248" y="752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263900" y="341313"/>
            <a:ext cx="1917700" cy="5791200"/>
            <a:chOff x="2056" y="296"/>
            <a:chExt cx="1208" cy="3648"/>
          </a:xfrm>
        </p:grpSpPr>
        <p:sp>
          <p:nvSpPr>
            <p:cNvPr id="6162" name="Freeform 5"/>
            <p:cNvSpPr>
              <a:spLocks/>
            </p:cNvSpPr>
            <p:nvPr/>
          </p:nvSpPr>
          <p:spPr bwMode="auto">
            <a:xfrm>
              <a:off x="2616" y="1944"/>
              <a:ext cx="575" cy="1672"/>
            </a:xfrm>
            <a:custGeom>
              <a:avLst/>
              <a:gdLst>
                <a:gd name="T0" fmla="*/ 0 w 575"/>
                <a:gd name="T1" fmla="*/ 0 h 1672"/>
                <a:gd name="T2" fmla="*/ 575 w 575"/>
                <a:gd name="T3" fmla="*/ 1672 h 1672"/>
                <a:gd name="T4" fmla="*/ 0 60000 65536"/>
                <a:gd name="T5" fmla="*/ 0 60000 65536"/>
                <a:gd name="T6" fmla="*/ 0 w 575"/>
                <a:gd name="T7" fmla="*/ 0 h 1672"/>
                <a:gd name="T8" fmla="*/ 575 w 575"/>
                <a:gd name="T9" fmla="*/ 1672 h 16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5" h="1672">
                  <a:moveTo>
                    <a:pt x="0" y="0"/>
                  </a:moveTo>
                  <a:lnTo>
                    <a:pt x="575" y="1672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63" name="Group 41"/>
            <p:cNvGrpSpPr>
              <a:grpSpLocks/>
            </p:cNvGrpSpPr>
            <p:nvPr/>
          </p:nvGrpSpPr>
          <p:grpSpPr bwMode="auto">
            <a:xfrm>
              <a:off x="2880" y="3584"/>
              <a:ext cx="384" cy="360"/>
              <a:chOff x="2880" y="3584"/>
              <a:chExt cx="384" cy="360"/>
            </a:xfrm>
          </p:grpSpPr>
          <p:sp>
            <p:nvSpPr>
              <p:cNvPr id="6165" name="Oval 7"/>
              <p:cNvSpPr>
                <a:spLocks noChangeArrowheads="1"/>
              </p:cNvSpPr>
              <p:nvPr/>
            </p:nvSpPr>
            <p:spPr bwMode="auto">
              <a:xfrm>
                <a:off x="3165" y="3584"/>
                <a:ext cx="48" cy="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69032" name="Text Box 8"/>
              <p:cNvSpPr txBox="1">
                <a:spLocks noChangeArrowheads="1"/>
              </p:cNvSpPr>
              <p:nvPr/>
            </p:nvSpPr>
            <p:spPr bwMode="auto">
              <a:xfrm>
                <a:off x="2880" y="3656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2400" b="1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В</a:t>
                </a:r>
                <a:r>
                  <a:rPr lang="ru-RU" sz="2400" b="1" baseline="-2500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1</a:t>
                </a:r>
                <a:endParaRPr lang="ru-RU" sz="2400">
                  <a:solidFill>
                    <a:srgbClr val="3333FF"/>
                  </a:solidFill>
                  <a:latin typeface="Arial" charset="0"/>
                </a:endParaRPr>
              </a:p>
            </p:txBody>
          </p:sp>
        </p:grpSp>
        <p:sp>
          <p:nvSpPr>
            <p:cNvPr id="6164" name="Freeform 42"/>
            <p:cNvSpPr>
              <a:spLocks/>
            </p:cNvSpPr>
            <p:nvPr/>
          </p:nvSpPr>
          <p:spPr bwMode="auto">
            <a:xfrm>
              <a:off x="2056" y="296"/>
              <a:ext cx="575" cy="1672"/>
            </a:xfrm>
            <a:custGeom>
              <a:avLst/>
              <a:gdLst>
                <a:gd name="T0" fmla="*/ 0 w 575"/>
                <a:gd name="T1" fmla="*/ 0 h 1672"/>
                <a:gd name="T2" fmla="*/ 575 w 575"/>
                <a:gd name="T3" fmla="*/ 1672 h 1672"/>
                <a:gd name="T4" fmla="*/ 0 60000 65536"/>
                <a:gd name="T5" fmla="*/ 0 60000 65536"/>
                <a:gd name="T6" fmla="*/ 0 w 575"/>
                <a:gd name="T7" fmla="*/ 0 h 1672"/>
                <a:gd name="T8" fmla="*/ 575 w 575"/>
                <a:gd name="T9" fmla="*/ 1672 h 16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5" h="1672">
                  <a:moveTo>
                    <a:pt x="0" y="0"/>
                  </a:moveTo>
                  <a:lnTo>
                    <a:pt x="575" y="1672"/>
                  </a:ln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69046" name="Text Box 22"/>
          <p:cNvSpPr txBox="1">
            <a:spLocks noChangeArrowheads="1"/>
          </p:cNvSpPr>
          <p:nvPr/>
        </p:nvSpPr>
        <p:spPr bwMode="auto">
          <a:xfrm>
            <a:off x="4038600" y="2614613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</a:t>
            </a:r>
            <a:endParaRPr lang="ru-RU" sz="2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6158" name="Oval 34"/>
          <p:cNvSpPr>
            <a:spLocks noChangeArrowheads="1"/>
          </p:cNvSpPr>
          <p:nvPr/>
        </p:nvSpPr>
        <p:spPr bwMode="auto">
          <a:xfrm>
            <a:off x="4127500" y="2933700"/>
            <a:ext cx="76200" cy="73025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632200" y="2817813"/>
            <a:ext cx="609600" cy="457200"/>
            <a:chOff x="1248" y="2064"/>
            <a:chExt cx="384" cy="288"/>
          </a:xfrm>
        </p:grpSpPr>
        <p:sp>
          <p:nvSpPr>
            <p:cNvPr id="6160" name="Oval 36"/>
            <p:cNvSpPr>
              <a:spLocks noChangeArrowheads="1"/>
            </p:cNvSpPr>
            <p:nvPr/>
          </p:nvSpPr>
          <p:spPr bwMode="auto">
            <a:xfrm>
              <a:off x="1560" y="2141"/>
              <a:ext cx="48" cy="4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2"/>
              </a:solidFill>
              <a:round/>
              <a:headEnd type="none" w="lg" len="lg"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9061" name="Text Box 37"/>
            <p:cNvSpPr txBox="1">
              <a:spLocks noChangeArrowheads="1"/>
            </p:cNvSpPr>
            <p:nvPr/>
          </p:nvSpPr>
          <p:spPr bwMode="auto">
            <a:xfrm>
              <a:off x="1248" y="206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О</a:t>
              </a:r>
              <a:endParaRPr lang="ru-RU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aphicFrame>
        <p:nvGraphicFramePr>
          <p:cNvPr id="769069" name="Object 45"/>
          <p:cNvGraphicFramePr>
            <a:graphicFrameLocks noChangeAspect="1"/>
          </p:cNvGraphicFramePr>
          <p:nvPr/>
        </p:nvGraphicFramePr>
        <p:xfrm>
          <a:off x="457200" y="3581400"/>
          <a:ext cx="3733800" cy="2498725"/>
        </p:xfrm>
        <a:graphic>
          <a:graphicData uri="http://schemas.openxmlformats.org/presentationml/2006/ole">
            <p:oleObj spid="_x0000_s6146" name="Формула" r:id="rId4" imgW="1193760" imgH="8888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6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2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7872</TotalTime>
  <Words>519</Words>
  <Application>Microsoft Office PowerPoint</Application>
  <PresentationFormat>Экран (4:3)</PresentationFormat>
  <Paragraphs>139</Paragraphs>
  <Slides>24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Times New Roman</vt:lpstr>
      <vt:lpstr>Arial</vt:lpstr>
      <vt:lpstr>Symbol</vt:lpstr>
      <vt:lpstr>Wingdings</vt:lpstr>
      <vt:lpstr>Оформление по умолчанию</vt:lpstr>
      <vt:lpstr>Microsoft Equation 3.0</vt:lpstr>
      <vt:lpstr>Слайд 1</vt:lpstr>
      <vt:lpstr>Слайд 2</vt:lpstr>
      <vt:lpstr>Центральная симметрия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Manager>МОУ гимназия №1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Савченко Е.М.</dc:creator>
  <cp:lastModifiedBy>макс</cp:lastModifiedBy>
  <cp:revision>464</cp:revision>
  <cp:lastPrinted>1601-01-01T00:00:00Z</cp:lastPrinted>
  <dcterms:created xsi:type="dcterms:W3CDTF">1601-01-01T00:00:00Z</dcterms:created>
  <dcterms:modified xsi:type="dcterms:W3CDTF">2013-11-29T21:56:57Z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